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32" r:id="rId2"/>
  </p:sldMasterIdLst>
  <p:notesMasterIdLst>
    <p:notesMasterId r:id="rId40"/>
  </p:notesMasterIdLst>
  <p:sldIdLst>
    <p:sldId id="256" r:id="rId3"/>
    <p:sldId id="257" r:id="rId4"/>
    <p:sldId id="258" r:id="rId5"/>
    <p:sldId id="259" r:id="rId6"/>
    <p:sldId id="260" r:id="rId7"/>
    <p:sldId id="261" r:id="rId8"/>
    <p:sldId id="273" r:id="rId9"/>
    <p:sldId id="263" r:id="rId10"/>
    <p:sldId id="264" r:id="rId11"/>
    <p:sldId id="262" r:id="rId12"/>
    <p:sldId id="274" r:id="rId13"/>
    <p:sldId id="275" r:id="rId14"/>
    <p:sldId id="276" r:id="rId15"/>
    <p:sldId id="277" r:id="rId16"/>
    <p:sldId id="278" r:id="rId17"/>
    <p:sldId id="279" r:id="rId18"/>
    <p:sldId id="280" r:id="rId19"/>
    <p:sldId id="270" r:id="rId20"/>
    <p:sldId id="271" r:id="rId21"/>
    <p:sldId id="272" r:id="rId22"/>
    <p:sldId id="281" r:id="rId23"/>
    <p:sldId id="282" r:id="rId24"/>
    <p:sldId id="283" r:id="rId25"/>
    <p:sldId id="284" r:id="rId26"/>
    <p:sldId id="295" r:id="rId27"/>
    <p:sldId id="296" r:id="rId28"/>
    <p:sldId id="297" r:id="rId29"/>
    <p:sldId id="285" r:id="rId30"/>
    <p:sldId id="286" r:id="rId31"/>
    <p:sldId id="287" r:id="rId32"/>
    <p:sldId id="288" r:id="rId33"/>
    <p:sldId id="303" r:id="rId34"/>
    <p:sldId id="306" r:id="rId35"/>
    <p:sldId id="305" r:id="rId36"/>
    <p:sldId id="307" r:id="rId37"/>
    <p:sldId id="289" r:id="rId38"/>
    <p:sldId id="308"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ED27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9236F4-CF71-4CD3-AD27-89089F5349CB}" v="2" dt="2019-05-27T10:27:33.0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579" autoAdjust="0"/>
  </p:normalViewPr>
  <p:slideViewPr>
    <p:cSldViewPr>
      <p:cViewPr varScale="1">
        <p:scale>
          <a:sx n="86" d="100"/>
          <a:sy n="86" d="100"/>
        </p:scale>
        <p:origin x="1354"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microsoft.com/office/2015/10/relationships/revisionInfo" Target="revisionInfo.xml"/><Relationship Id="rId20" Type="http://schemas.openxmlformats.org/officeDocument/2006/relationships/slide" Target="slides/slide18.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elize Swanepoel" userId="e6de56b18dba25aa" providerId="LiveId" clId="{D6B1AB96-90A9-40F6-A689-641C8E62D718}"/>
    <pc:docChg chg="modSld">
      <pc:chgData name="Marelize Swanepoel" userId="e6de56b18dba25aa" providerId="LiveId" clId="{D6B1AB96-90A9-40F6-A689-641C8E62D718}" dt="2019-05-27T10:27:33.054" v="16" actId="207"/>
      <pc:docMkLst>
        <pc:docMk/>
      </pc:docMkLst>
      <pc:sldChg chg="addSp modSp">
        <pc:chgData name="Marelize Swanepoel" userId="e6de56b18dba25aa" providerId="LiveId" clId="{D6B1AB96-90A9-40F6-A689-641C8E62D718}" dt="2019-05-27T10:27:33.054" v="16" actId="207"/>
        <pc:sldMkLst>
          <pc:docMk/>
          <pc:sldMk cId="1160677162" sldId="256"/>
        </pc:sldMkLst>
        <pc:spChg chg="add mod">
          <ac:chgData name="Marelize Swanepoel" userId="e6de56b18dba25aa" providerId="LiveId" clId="{D6B1AB96-90A9-40F6-A689-641C8E62D718}" dt="2019-05-27T10:27:33.054" v="16" actId="207"/>
          <ac:spMkLst>
            <pc:docMk/>
            <pc:sldMk cId="1160677162" sldId="256"/>
            <ac:spMk id="3" creationId="{34BFE9AF-CB04-47EB-931F-FB2903D3703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3E9526-B20F-4FAA-ADA7-7E5B9C27DB1A}" type="datetimeFigureOut">
              <a:rPr lang="en-ZA" smtClean="0"/>
              <a:t>2019/05/27</a:t>
            </a:fld>
            <a:endParaRPr lang="en-Z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95A684-B4CD-48B7-BC2F-E787351FCCD8}" type="slidenum">
              <a:rPr lang="en-ZA" smtClean="0"/>
              <a:t>‹#›</a:t>
            </a:fld>
            <a:endParaRPr lang="en-ZA" dirty="0"/>
          </a:p>
        </p:txBody>
      </p:sp>
    </p:spTree>
    <p:extLst>
      <p:ext uri="{BB962C8B-B14F-4D97-AF65-F5344CB8AC3E}">
        <p14:creationId xmlns:p14="http://schemas.microsoft.com/office/powerpoint/2010/main" val="1672343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dirty="0"/>
          </a:p>
        </p:txBody>
      </p:sp>
      <p:sp>
        <p:nvSpPr>
          <p:cNvPr id="4" name="Slide Number Placeholder 3"/>
          <p:cNvSpPr>
            <a:spLocks noGrp="1"/>
          </p:cNvSpPr>
          <p:nvPr>
            <p:ph type="sldNum" sz="quarter" idx="10"/>
          </p:nvPr>
        </p:nvSpPr>
        <p:spPr/>
        <p:txBody>
          <a:bodyPr/>
          <a:lstStyle/>
          <a:p>
            <a:fld id="{0BEF7553-F7DF-4A34-A1D1-77DDE2F73F67}" type="slidenum">
              <a:rPr lang="en-ZA" smtClean="0"/>
              <a:pPr/>
              <a:t>1</a:t>
            </a:fld>
            <a:endParaRPr lang="en-ZA"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7DF18ECC-300E-4C76-8398-C63F23E30626}" type="datetimeFigureOut">
              <a:rPr lang="en-ZA" smtClean="0"/>
              <a:t>2019/05/27</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63AE47FA-472B-4D7C-A116-2EFDA4642FB7}" type="slidenum">
              <a:rPr lang="en-ZA" smtClean="0"/>
              <a:t>‹#›</a:t>
            </a:fld>
            <a:endParaRPr lang="en-ZA" dirty="0"/>
          </a:p>
        </p:txBody>
      </p:sp>
    </p:spTree>
    <p:extLst>
      <p:ext uri="{BB962C8B-B14F-4D97-AF65-F5344CB8AC3E}">
        <p14:creationId xmlns:p14="http://schemas.microsoft.com/office/powerpoint/2010/main" val="2749757863"/>
      </p:ext>
    </p:extLst>
  </p:cSld>
  <p:clrMapOvr>
    <a:masterClrMapping/>
  </p:clrMapOvr>
  <p:transition spd="slow">
    <p:push dir="u"/>
    <p:sndAc>
      <p:stSnd>
        <p:snd r:embed="rId1" name="chimes.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7DF18ECC-300E-4C76-8398-C63F23E30626}" type="datetimeFigureOut">
              <a:rPr lang="en-ZA" smtClean="0"/>
              <a:t>2019/05/27</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63AE47FA-472B-4D7C-A116-2EFDA4642FB7}" type="slidenum">
              <a:rPr lang="en-ZA" smtClean="0"/>
              <a:t>‹#›</a:t>
            </a:fld>
            <a:endParaRPr lang="en-ZA" dirty="0"/>
          </a:p>
        </p:txBody>
      </p:sp>
    </p:spTree>
    <p:extLst>
      <p:ext uri="{BB962C8B-B14F-4D97-AF65-F5344CB8AC3E}">
        <p14:creationId xmlns:p14="http://schemas.microsoft.com/office/powerpoint/2010/main" val="3846019537"/>
      </p:ext>
    </p:extLst>
  </p:cSld>
  <p:clrMapOvr>
    <a:masterClrMapping/>
  </p:clrMapOvr>
  <p:transition spd="slow">
    <p:push dir="u"/>
    <p:sndAc>
      <p:stSnd>
        <p:snd r:embed="rId1" name="chimes.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7DF18ECC-300E-4C76-8398-C63F23E30626}" type="datetimeFigureOut">
              <a:rPr lang="en-ZA" smtClean="0"/>
              <a:t>2019/05/27</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63AE47FA-472B-4D7C-A116-2EFDA4642FB7}" type="slidenum">
              <a:rPr lang="en-ZA" smtClean="0"/>
              <a:t>‹#›</a:t>
            </a:fld>
            <a:endParaRPr lang="en-ZA" dirty="0"/>
          </a:p>
        </p:txBody>
      </p:sp>
    </p:spTree>
    <p:extLst>
      <p:ext uri="{BB962C8B-B14F-4D97-AF65-F5344CB8AC3E}">
        <p14:creationId xmlns:p14="http://schemas.microsoft.com/office/powerpoint/2010/main" val="2503067351"/>
      </p:ext>
    </p:extLst>
  </p:cSld>
  <p:clrMapOvr>
    <a:masterClrMapping/>
  </p:clrMapOvr>
  <p:transition spd="slow">
    <p:push dir="u"/>
    <p:sndAc>
      <p:stSnd>
        <p:snd r:embed="rId1" name="chimes.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981E5EE8-7082-4976-8954-8787A7BEB33A}" type="datetimeFigureOut">
              <a:rPr lang="en-ZA" smtClean="0">
                <a:solidFill>
                  <a:prstClr val="black">
                    <a:tint val="75000"/>
                  </a:prstClr>
                </a:solidFill>
              </a:rPr>
              <a:pPr/>
              <a:t>2019/05/27</a:t>
            </a:fld>
            <a:endParaRPr lang="en-ZA"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Z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A2037A15-543E-4266-978A-CBFF0C39583E}" type="slidenum">
              <a:rPr lang="en-ZA" smtClean="0">
                <a:solidFill>
                  <a:prstClr val="black">
                    <a:tint val="75000"/>
                  </a:prstClr>
                </a:solidFill>
              </a:rPr>
              <a:pPr/>
              <a:t>‹#›</a:t>
            </a:fld>
            <a:endParaRPr lang="en-ZA" dirty="0">
              <a:solidFill>
                <a:prstClr val="black">
                  <a:tint val="75000"/>
                </a:prstClr>
              </a:solidFill>
            </a:endParaRPr>
          </a:p>
        </p:txBody>
      </p:sp>
    </p:spTree>
    <p:extLst>
      <p:ext uri="{BB962C8B-B14F-4D97-AF65-F5344CB8AC3E}">
        <p14:creationId xmlns:p14="http://schemas.microsoft.com/office/powerpoint/2010/main" val="14048656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981E5EE8-7082-4976-8954-8787A7BEB33A}" type="datetimeFigureOut">
              <a:rPr lang="en-ZA" smtClean="0">
                <a:solidFill>
                  <a:prstClr val="black">
                    <a:tint val="75000"/>
                  </a:prstClr>
                </a:solidFill>
              </a:rPr>
              <a:pPr/>
              <a:t>2019/05/27</a:t>
            </a:fld>
            <a:endParaRPr lang="en-ZA"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Z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A2037A15-543E-4266-978A-CBFF0C39583E}" type="slidenum">
              <a:rPr lang="en-ZA" smtClean="0">
                <a:solidFill>
                  <a:prstClr val="black">
                    <a:tint val="75000"/>
                  </a:prstClr>
                </a:solidFill>
              </a:rPr>
              <a:pPr/>
              <a:t>‹#›</a:t>
            </a:fld>
            <a:endParaRPr lang="en-ZA" dirty="0">
              <a:solidFill>
                <a:prstClr val="black">
                  <a:tint val="75000"/>
                </a:prstClr>
              </a:solidFill>
            </a:endParaRPr>
          </a:p>
        </p:txBody>
      </p:sp>
    </p:spTree>
    <p:extLst>
      <p:ext uri="{BB962C8B-B14F-4D97-AF65-F5344CB8AC3E}">
        <p14:creationId xmlns:p14="http://schemas.microsoft.com/office/powerpoint/2010/main" val="4402878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1E5EE8-7082-4976-8954-8787A7BEB33A}" type="datetimeFigureOut">
              <a:rPr lang="en-ZA" smtClean="0">
                <a:solidFill>
                  <a:prstClr val="black">
                    <a:tint val="75000"/>
                  </a:prstClr>
                </a:solidFill>
              </a:rPr>
              <a:pPr/>
              <a:t>2019/05/27</a:t>
            </a:fld>
            <a:endParaRPr lang="en-ZA"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Z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A2037A15-543E-4266-978A-CBFF0C39583E}" type="slidenum">
              <a:rPr lang="en-ZA" smtClean="0">
                <a:solidFill>
                  <a:prstClr val="black">
                    <a:tint val="75000"/>
                  </a:prstClr>
                </a:solidFill>
              </a:rPr>
              <a:pPr/>
              <a:t>‹#›</a:t>
            </a:fld>
            <a:endParaRPr lang="en-ZA" dirty="0">
              <a:solidFill>
                <a:prstClr val="black">
                  <a:tint val="75000"/>
                </a:prstClr>
              </a:solidFill>
            </a:endParaRPr>
          </a:p>
        </p:txBody>
      </p:sp>
    </p:spTree>
    <p:extLst>
      <p:ext uri="{BB962C8B-B14F-4D97-AF65-F5344CB8AC3E}">
        <p14:creationId xmlns:p14="http://schemas.microsoft.com/office/powerpoint/2010/main" val="3452244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p>
            <a:fld id="{981E5EE8-7082-4976-8954-8787A7BEB33A}" type="datetimeFigureOut">
              <a:rPr lang="en-ZA" smtClean="0">
                <a:solidFill>
                  <a:prstClr val="black">
                    <a:tint val="75000"/>
                  </a:prstClr>
                </a:solidFill>
              </a:rPr>
              <a:pPr/>
              <a:t>2019/05/27</a:t>
            </a:fld>
            <a:endParaRPr lang="en-ZA"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ZA"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A2037A15-543E-4266-978A-CBFF0C39583E}" type="slidenum">
              <a:rPr lang="en-ZA" smtClean="0">
                <a:solidFill>
                  <a:prstClr val="black">
                    <a:tint val="75000"/>
                  </a:prstClr>
                </a:solidFill>
              </a:rPr>
              <a:pPr/>
              <a:t>‹#›</a:t>
            </a:fld>
            <a:endParaRPr lang="en-ZA" dirty="0">
              <a:solidFill>
                <a:prstClr val="black">
                  <a:tint val="75000"/>
                </a:prstClr>
              </a:solidFill>
            </a:endParaRPr>
          </a:p>
        </p:txBody>
      </p:sp>
    </p:spTree>
    <p:extLst>
      <p:ext uri="{BB962C8B-B14F-4D97-AF65-F5344CB8AC3E}">
        <p14:creationId xmlns:p14="http://schemas.microsoft.com/office/powerpoint/2010/main" val="33574764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p>
            <a:fld id="{981E5EE8-7082-4976-8954-8787A7BEB33A}" type="datetimeFigureOut">
              <a:rPr lang="en-ZA" smtClean="0">
                <a:solidFill>
                  <a:prstClr val="black">
                    <a:tint val="75000"/>
                  </a:prstClr>
                </a:solidFill>
              </a:rPr>
              <a:pPr/>
              <a:t>2019/05/27</a:t>
            </a:fld>
            <a:endParaRPr lang="en-ZA"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ZA"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A2037A15-543E-4266-978A-CBFF0C39583E}" type="slidenum">
              <a:rPr lang="en-ZA" smtClean="0">
                <a:solidFill>
                  <a:prstClr val="black">
                    <a:tint val="75000"/>
                  </a:prstClr>
                </a:solidFill>
              </a:rPr>
              <a:pPr/>
              <a:t>‹#›</a:t>
            </a:fld>
            <a:endParaRPr lang="en-ZA" dirty="0">
              <a:solidFill>
                <a:prstClr val="black">
                  <a:tint val="75000"/>
                </a:prstClr>
              </a:solidFill>
            </a:endParaRPr>
          </a:p>
        </p:txBody>
      </p:sp>
    </p:spTree>
    <p:extLst>
      <p:ext uri="{BB962C8B-B14F-4D97-AF65-F5344CB8AC3E}">
        <p14:creationId xmlns:p14="http://schemas.microsoft.com/office/powerpoint/2010/main" val="17763666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981E5EE8-7082-4976-8954-8787A7BEB33A}" type="datetimeFigureOut">
              <a:rPr lang="en-ZA" smtClean="0">
                <a:solidFill>
                  <a:prstClr val="black">
                    <a:tint val="75000"/>
                  </a:prstClr>
                </a:solidFill>
              </a:rPr>
              <a:pPr/>
              <a:t>2019/05/27</a:t>
            </a:fld>
            <a:endParaRPr lang="en-ZA"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ZA"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A2037A15-543E-4266-978A-CBFF0C39583E}" type="slidenum">
              <a:rPr lang="en-ZA" smtClean="0">
                <a:solidFill>
                  <a:prstClr val="black">
                    <a:tint val="75000"/>
                  </a:prstClr>
                </a:solidFill>
              </a:rPr>
              <a:pPr/>
              <a:t>‹#›</a:t>
            </a:fld>
            <a:endParaRPr lang="en-ZA" dirty="0">
              <a:solidFill>
                <a:prstClr val="black">
                  <a:tint val="75000"/>
                </a:prstClr>
              </a:solidFill>
            </a:endParaRPr>
          </a:p>
        </p:txBody>
      </p:sp>
    </p:spTree>
    <p:extLst>
      <p:ext uri="{BB962C8B-B14F-4D97-AF65-F5344CB8AC3E}">
        <p14:creationId xmlns:p14="http://schemas.microsoft.com/office/powerpoint/2010/main" val="19931680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5EE8-7082-4976-8954-8787A7BEB33A}" type="datetimeFigureOut">
              <a:rPr lang="en-ZA" smtClean="0">
                <a:solidFill>
                  <a:prstClr val="black">
                    <a:tint val="75000"/>
                  </a:prstClr>
                </a:solidFill>
              </a:rPr>
              <a:pPr/>
              <a:t>2019/05/27</a:t>
            </a:fld>
            <a:endParaRPr lang="en-ZA"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ZA"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A2037A15-543E-4266-978A-CBFF0C39583E}" type="slidenum">
              <a:rPr lang="en-ZA" smtClean="0">
                <a:solidFill>
                  <a:prstClr val="black">
                    <a:tint val="75000"/>
                  </a:prstClr>
                </a:solidFill>
              </a:rPr>
              <a:pPr/>
              <a:t>‹#›</a:t>
            </a:fld>
            <a:endParaRPr lang="en-ZA" dirty="0">
              <a:solidFill>
                <a:prstClr val="black">
                  <a:tint val="75000"/>
                </a:prstClr>
              </a:solidFill>
            </a:endParaRPr>
          </a:p>
        </p:txBody>
      </p:sp>
    </p:spTree>
    <p:extLst>
      <p:ext uri="{BB962C8B-B14F-4D97-AF65-F5344CB8AC3E}">
        <p14:creationId xmlns:p14="http://schemas.microsoft.com/office/powerpoint/2010/main" val="30227446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1E5EE8-7082-4976-8954-8787A7BEB33A}" type="datetimeFigureOut">
              <a:rPr lang="en-ZA" smtClean="0">
                <a:solidFill>
                  <a:prstClr val="black">
                    <a:tint val="75000"/>
                  </a:prstClr>
                </a:solidFill>
              </a:rPr>
              <a:pPr/>
              <a:t>2019/05/27</a:t>
            </a:fld>
            <a:endParaRPr lang="en-ZA"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ZA"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A2037A15-543E-4266-978A-CBFF0C39583E}" type="slidenum">
              <a:rPr lang="en-ZA" smtClean="0">
                <a:solidFill>
                  <a:prstClr val="black">
                    <a:tint val="75000"/>
                  </a:prstClr>
                </a:solidFill>
              </a:rPr>
              <a:pPr/>
              <a:t>‹#›</a:t>
            </a:fld>
            <a:endParaRPr lang="en-ZA" dirty="0">
              <a:solidFill>
                <a:prstClr val="black">
                  <a:tint val="75000"/>
                </a:prstClr>
              </a:solidFill>
            </a:endParaRPr>
          </a:p>
        </p:txBody>
      </p:sp>
    </p:spTree>
    <p:extLst>
      <p:ext uri="{BB962C8B-B14F-4D97-AF65-F5344CB8AC3E}">
        <p14:creationId xmlns:p14="http://schemas.microsoft.com/office/powerpoint/2010/main" val="2094304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7DF18ECC-300E-4C76-8398-C63F23E30626}" type="datetimeFigureOut">
              <a:rPr lang="en-ZA" smtClean="0"/>
              <a:t>2019/05/27</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63AE47FA-472B-4D7C-A116-2EFDA4642FB7}" type="slidenum">
              <a:rPr lang="en-ZA" smtClean="0"/>
              <a:t>‹#›</a:t>
            </a:fld>
            <a:endParaRPr lang="en-ZA" dirty="0"/>
          </a:p>
        </p:txBody>
      </p:sp>
    </p:spTree>
    <p:extLst>
      <p:ext uri="{BB962C8B-B14F-4D97-AF65-F5344CB8AC3E}">
        <p14:creationId xmlns:p14="http://schemas.microsoft.com/office/powerpoint/2010/main" val="1188050465"/>
      </p:ext>
    </p:extLst>
  </p:cSld>
  <p:clrMapOvr>
    <a:masterClrMapping/>
  </p:clrMapOvr>
  <p:transition spd="slow">
    <p:push dir="u"/>
    <p:sndAc>
      <p:stSnd>
        <p:snd r:embed="rId1" name="chimes.wav"/>
      </p:stSnd>
    </p:sndAc>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1E5EE8-7082-4976-8954-8787A7BEB33A}" type="datetimeFigureOut">
              <a:rPr lang="en-ZA" smtClean="0">
                <a:solidFill>
                  <a:prstClr val="black">
                    <a:tint val="75000"/>
                  </a:prstClr>
                </a:solidFill>
              </a:rPr>
              <a:pPr/>
              <a:t>2019/05/27</a:t>
            </a:fld>
            <a:endParaRPr lang="en-ZA"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ZA"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A2037A15-543E-4266-978A-CBFF0C39583E}" type="slidenum">
              <a:rPr lang="en-ZA" smtClean="0">
                <a:solidFill>
                  <a:prstClr val="black">
                    <a:tint val="75000"/>
                  </a:prstClr>
                </a:solidFill>
              </a:rPr>
              <a:pPr/>
              <a:t>‹#›</a:t>
            </a:fld>
            <a:endParaRPr lang="en-ZA" dirty="0">
              <a:solidFill>
                <a:prstClr val="black">
                  <a:tint val="75000"/>
                </a:prstClr>
              </a:solidFill>
            </a:endParaRPr>
          </a:p>
        </p:txBody>
      </p:sp>
    </p:spTree>
    <p:extLst>
      <p:ext uri="{BB962C8B-B14F-4D97-AF65-F5344CB8AC3E}">
        <p14:creationId xmlns:p14="http://schemas.microsoft.com/office/powerpoint/2010/main" val="37556104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981E5EE8-7082-4976-8954-8787A7BEB33A}" type="datetimeFigureOut">
              <a:rPr lang="en-ZA" smtClean="0">
                <a:solidFill>
                  <a:prstClr val="black">
                    <a:tint val="75000"/>
                  </a:prstClr>
                </a:solidFill>
              </a:rPr>
              <a:pPr/>
              <a:t>2019/05/27</a:t>
            </a:fld>
            <a:endParaRPr lang="en-ZA"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Z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A2037A15-543E-4266-978A-CBFF0C39583E}" type="slidenum">
              <a:rPr lang="en-ZA" smtClean="0">
                <a:solidFill>
                  <a:prstClr val="black">
                    <a:tint val="75000"/>
                  </a:prstClr>
                </a:solidFill>
              </a:rPr>
              <a:pPr/>
              <a:t>‹#›</a:t>
            </a:fld>
            <a:endParaRPr lang="en-ZA" dirty="0">
              <a:solidFill>
                <a:prstClr val="black">
                  <a:tint val="75000"/>
                </a:prstClr>
              </a:solidFill>
            </a:endParaRPr>
          </a:p>
        </p:txBody>
      </p:sp>
    </p:spTree>
    <p:extLst>
      <p:ext uri="{BB962C8B-B14F-4D97-AF65-F5344CB8AC3E}">
        <p14:creationId xmlns:p14="http://schemas.microsoft.com/office/powerpoint/2010/main" val="36505456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981E5EE8-7082-4976-8954-8787A7BEB33A}" type="datetimeFigureOut">
              <a:rPr lang="en-ZA" smtClean="0">
                <a:solidFill>
                  <a:prstClr val="black">
                    <a:tint val="75000"/>
                  </a:prstClr>
                </a:solidFill>
              </a:rPr>
              <a:pPr/>
              <a:t>2019/05/27</a:t>
            </a:fld>
            <a:endParaRPr lang="en-ZA"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Z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A2037A15-543E-4266-978A-CBFF0C39583E}" type="slidenum">
              <a:rPr lang="en-ZA" smtClean="0">
                <a:solidFill>
                  <a:prstClr val="black">
                    <a:tint val="75000"/>
                  </a:prstClr>
                </a:solidFill>
              </a:rPr>
              <a:pPr/>
              <a:t>‹#›</a:t>
            </a:fld>
            <a:endParaRPr lang="en-ZA" dirty="0">
              <a:solidFill>
                <a:prstClr val="black">
                  <a:tint val="75000"/>
                </a:prstClr>
              </a:solidFill>
            </a:endParaRPr>
          </a:p>
        </p:txBody>
      </p:sp>
    </p:spTree>
    <p:extLst>
      <p:ext uri="{BB962C8B-B14F-4D97-AF65-F5344CB8AC3E}">
        <p14:creationId xmlns:p14="http://schemas.microsoft.com/office/powerpoint/2010/main" val="2952216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F18ECC-300E-4C76-8398-C63F23E30626}" type="datetimeFigureOut">
              <a:rPr lang="en-ZA" smtClean="0"/>
              <a:t>2019/05/27</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63AE47FA-472B-4D7C-A116-2EFDA4642FB7}" type="slidenum">
              <a:rPr lang="en-ZA" smtClean="0"/>
              <a:t>‹#›</a:t>
            </a:fld>
            <a:endParaRPr lang="en-ZA" dirty="0"/>
          </a:p>
        </p:txBody>
      </p:sp>
    </p:spTree>
    <p:extLst>
      <p:ext uri="{BB962C8B-B14F-4D97-AF65-F5344CB8AC3E}">
        <p14:creationId xmlns:p14="http://schemas.microsoft.com/office/powerpoint/2010/main" val="4011336513"/>
      </p:ext>
    </p:extLst>
  </p:cSld>
  <p:clrMapOvr>
    <a:masterClrMapping/>
  </p:clrMapOvr>
  <p:transition spd="slow">
    <p:push dir="u"/>
    <p:sndAc>
      <p:stSnd>
        <p:snd r:embed="rId1" name="chimes.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p>
            <a:fld id="{7DF18ECC-300E-4C76-8398-C63F23E30626}" type="datetimeFigureOut">
              <a:rPr lang="en-ZA" smtClean="0"/>
              <a:t>2019/05/27</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63AE47FA-472B-4D7C-A116-2EFDA4642FB7}" type="slidenum">
              <a:rPr lang="en-ZA" smtClean="0"/>
              <a:t>‹#›</a:t>
            </a:fld>
            <a:endParaRPr lang="en-ZA" dirty="0"/>
          </a:p>
        </p:txBody>
      </p:sp>
    </p:spTree>
    <p:extLst>
      <p:ext uri="{BB962C8B-B14F-4D97-AF65-F5344CB8AC3E}">
        <p14:creationId xmlns:p14="http://schemas.microsoft.com/office/powerpoint/2010/main" val="3642266378"/>
      </p:ext>
    </p:extLst>
  </p:cSld>
  <p:clrMapOvr>
    <a:masterClrMapping/>
  </p:clrMapOvr>
  <p:transition spd="slow">
    <p:push dir="u"/>
    <p:sndAc>
      <p:stSnd>
        <p:snd r:embed="rId1" name="chimes.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p>
            <a:fld id="{7DF18ECC-300E-4C76-8398-C63F23E30626}" type="datetimeFigureOut">
              <a:rPr lang="en-ZA" smtClean="0"/>
              <a:t>2019/05/27</a:t>
            </a:fld>
            <a:endParaRPr lang="en-ZA" dirty="0"/>
          </a:p>
        </p:txBody>
      </p:sp>
      <p:sp>
        <p:nvSpPr>
          <p:cNvPr id="8" name="Footer Placeholder 7"/>
          <p:cNvSpPr>
            <a:spLocks noGrp="1"/>
          </p:cNvSpPr>
          <p:nvPr>
            <p:ph type="ftr" sz="quarter" idx="11"/>
          </p:nvPr>
        </p:nvSpPr>
        <p:spPr/>
        <p:txBody>
          <a:bodyPr/>
          <a:lstStyle/>
          <a:p>
            <a:endParaRPr lang="en-ZA" dirty="0"/>
          </a:p>
        </p:txBody>
      </p:sp>
      <p:sp>
        <p:nvSpPr>
          <p:cNvPr id="9" name="Slide Number Placeholder 8"/>
          <p:cNvSpPr>
            <a:spLocks noGrp="1"/>
          </p:cNvSpPr>
          <p:nvPr>
            <p:ph type="sldNum" sz="quarter" idx="12"/>
          </p:nvPr>
        </p:nvSpPr>
        <p:spPr/>
        <p:txBody>
          <a:bodyPr/>
          <a:lstStyle/>
          <a:p>
            <a:fld id="{63AE47FA-472B-4D7C-A116-2EFDA4642FB7}" type="slidenum">
              <a:rPr lang="en-ZA" smtClean="0"/>
              <a:t>‹#›</a:t>
            </a:fld>
            <a:endParaRPr lang="en-ZA" dirty="0"/>
          </a:p>
        </p:txBody>
      </p:sp>
    </p:spTree>
    <p:extLst>
      <p:ext uri="{BB962C8B-B14F-4D97-AF65-F5344CB8AC3E}">
        <p14:creationId xmlns:p14="http://schemas.microsoft.com/office/powerpoint/2010/main" val="3370265390"/>
      </p:ext>
    </p:extLst>
  </p:cSld>
  <p:clrMapOvr>
    <a:masterClrMapping/>
  </p:clrMapOvr>
  <p:transition spd="slow">
    <p:push dir="u"/>
    <p:sndAc>
      <p:stSnd>
        <p:snd r:embed="rId1" name="chimes.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7DF18ECC-300E-4C76-8398-C63F23E30626}" type="datetimeFigureOut">
              <a:rPr lang="en-ZA" smtClean="0"/>
              <a:t>2019/05/27</a:t>
            </a:fld>
            <a:endParaRPr lang="en-ZA" dirty="0"/>
          </a:p>
        </p:txBody>
      </p:sp>
      <p:sp>
        <p:nvSpPr>
          <p:cNvPr id="4" name="Footer Placeholder 3"/>
          <p:cNvSpPr>
            <a:spLocks noGrp="1"/>
          </p:cNvSpPr>
          <p:nvPr>
            <p:ph type="ftr" sz="quarter" idx="11"/>
          </p:nvPr>
        </p:nvSpPr>
        <p:spPr/>
        <p:txBody>
          <a:bodyPr/>
          <a:lstStyle/>
          <a:p>
            <a:endParaRPr lang="en-ZA" dirty="0"/>
          </a:p>
        </p:txBody>
      </p:sp>
      <p:sp>
        <p:nvSpPr>
          <p:cNvPr id="5" name="Slide Number Placeholder 4"/>
          <p:cNvSpPr>
            <a:spLocks noGrp="1"/>
          </p:cNvSpPr>
          <p:nvPr>
            <p:ph type="sldNum" sz="quarter" idx="12"/>
          </p:nvPr>
        </p:nvSpPr>
        <p:spPr/>
        <p:txBody>
          <a:bodyPr/>
          <a:lstStyle/>
          <a:p>
            <a:fld id="{63AE47FA-472B-4D7C-A116-2EFDA4642FB7}" type="slidenum">
              <a:rPr lang="en-ZA" smtClean="0"/>
              <a:t>‹#›</a:t>
            </a:fld>
            <a:endParaRPr lang="en-ZA" dirty="0"/>
          </a:p>
        </p:txBody>
      </p:sp>
    </p:spTree>
    <p:extLst>
      <p:ext uri="{BB962C8B-B14F-4D97-AF65-F5344CB8AC3E}">
        <p14:creationId xmlns:p14="http://schemas.microsoft.com/office/powerpoint/2010/main" val="2610515723"/>
      </p:ext>
    </p:extLst>
  </p:cSld>
  <p:clrMapOvr>
    <a:masterClrMapping/>
  </p:clrMapOvr>
  <p:transition spd="slow">
    <p:push dir="u"/>
    <p:sndAc>
      <p:stSnd>
        <p:snd r:embed="rId1" name="chimes.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F18ECC-300E-4C76-8398-C63F23E30626}" type="datetimeFigureOut">
              <a:rPr lang="en-ZA" smtClean="0"/>
              <a:t>2019/05/27</a:t>
            </a:fld>
            <a:endParaRPr lang="en-ZA" dirty="0"/>
          </a:p>
        </p:txBody>
      </p:sp>
      <p:sp>
        <p:nvSpPr>
          <p:cNvPr id="3" name="Footer Placeholder 2"/>
          <p:cNvSpPr>
            <a:spLocks noGrp="1"/>
          </p:cNvSpPr>
          <p:nvPr>
            <p:ph type="ftr" sz="quarter" idx="11"/>
          </p:nvPr>
        </p:nvSpPr>
        <p:spPr/>
        <p:txBody>
          <a:bodyPr/>
          <a:lstStyle/>
          <a:p>
            <a:endParaRPr lang="en-ZA" dirty="0"/>
          </a:p>
        </p:txBody>
      </p:sp>
      <p:sp>
        <p:nvSpPr>
          <p:cNvPr id="4" name="Slide Number Placeholder 3"/>
          <p:cNvSpPr>
            <a:spLocks noGrp="1"/>
          </p:cNvSpPr>
          <p:nvPr>
            <p:ph type="sldNum" sz="quarter" idx="12"/>
          </p:nvPr>
        </p:nvSpPr>
        <p:spPr/>
        <p:txBody>
          <a:bodyPr/>
          <a:lstStyle/>
          <a:p>
            <a:fld id="{63AE47FA-472B-4D7C-A116-2EFDA4642FB7}" type="slidenum">
              <a:rPr lang="en-ZA" smtClean="0"/>
              <a:t>‹#›</a:t>
            </a:fld>
            <a:endParaRPr lang="en-ZA" dirty="0"/>
          </a:p>
        </p:txBody>
      </p:sp>
    </p:spTree>
    <p:extLst>
      <p:ext uri="{BB962C8B-B14F-4D97-AF65-F5344CB8AC3E}">
        <p14:creationId xmlns:p14="http://schemas.microsoft.com/office/powerpoint/2010/main" val="1608955475"/>
      </p:ext>
    </p:extLst>
  </p:cSld>
  <p:clrMapOvr>
    <a:masterClrMapping/>
  </p:clrMapOvr>
  <p:transition spd="slow">
    <p:push dir="u"/>
    <p:sndAc>
      <p:stSnd>
        <p:snd r:embed="rId1" name="chimes.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F18ECC-300E-4C76-8398-C63F23E30626}" type="datetimeFigureOut">
              <a:rPr lang="en-ZA" smtClean="0"/>
              <a:t>2019/05/27</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63AE47FA-472B-4D7C-A116-2EFDA4642FB7}" type="slidenum">
              <a:rPr lang="en-ZA" smtClean="0"/>
              <a:t>‹#›</a:t>
            </a:fld>
            <a:endParaRPr lang="en-ZA" dirty="0"/>
          </a:p>
        </p:txBody>
      </p:sp>
    </p:spTree>
    <p:extLst>
      <p:ext uri="{BB962C8B-B14F-4D97-AF65-F5344CB8AC3E}">
        <p14:creationId xmlns:p14="http://schemas.microsoft.com/office/powerpoint/2010/main" val="2083642631"/>
      </p:ext>
    </p:extLst>
  </p:cSld>
  <p:clrMapOvr>
    <a:masterClrMapping/>
  </p:clrMapOvr>
  <p:transition spd="slow">
    <p:push dir="u"/>
    <p:sndAc>
      <p:stSnd>
        <p:snd r:embed="rId1" name="chimes.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F18ECC-300E-4C76-8398-C63F23E30626}" type="datetimeFigureOut">
              <a:rPr lang="en-ZA" smtClean="0"/>
              <a:t>2019/05/27</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63AE47FA-472B-4D7C-A116-2EFDA4642FB7}" type="slidenum">
              <a:rPr lang="en-ZA" smtClean="0"/>
              <a:t>‹#›</a:t>
            </a:fld>
            <a:endParaRPr lang="en-ZA" dirty="0"/>
          </a:p>
        </p:txBody>
      </p:sp>
    </p:spTree>
    <p:extLst>
      <p:ext uri="{BB962C8B-B14F-4D97-AF65-F5344CB8AC3E}">
        <p14:creationId xmlns:p14="http://schemas.microsoft.com/office/powerpoint/2010/main" val="737625377"/>
      </p:ext>
    </p:extLst>
  </p:cSld>
  <p:clrMapOvr>
    <a:masterClrMapping/>
  </p:clrMapOvr>
  <p:transition spd="slow">
    <p:push dir="u"/>
    <p:sndAc>
      <p:stSnd>
        <p:snd r:embed="rId1" name="chimes.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F18ECC-300E-4C76-8398-C63F23E30626}" type="datetimeFigureOut">
              <a:rPr lang="en-ZA" smtClean="0"/>
              <a:t>2019/05/27</a:t>
            </a:fld>
            <a:endParaRPr lang="en-Z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AE47FA-472B-4D7C-A116-2EFDA4642FB7}" type="slidenum">
              <a:rPr lang="en-ZA" smtClean="0"/>
              <a:t>‹#›</a:t>
            </a:fld>
            <a:endParaRPr lang="en-ZA" dirty="0"/>
          </a:p>
        </p:txBody>
      </p:sp>
    </p:spTree>
    <p:extLst>
      <p:ext uri="{BB962C8B-B14F-4D97-AF65-F5344CB8AC3E}">
        <p14:creationId xmlns:p14="http://schemas.microsoft.com/office/powerpoint/2010/main" val="323010460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spd="slow">
    <p:push dir="u"/>
    <p:sndAc>
      <p:stSnd>
        <p:snd r:embed="rId13" name="chimes.wav"/>
      </p:stSnd>
    </p:sndAc>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5EE8-7082-4976-8954-8787A7BEB33A}" type="datetimeFigureOut">
              <a:rPr lang="en-ZA" smtClean="0">
                <a:solidFill>
                  <a:prstClr val="black">
                    <a:tint val="75000"/>
                  </a:prstClr>
                </a:solidFill>
              </a:rPr>
              <a:pPr/>
              <a:t>2019/05/27</a:t>
            </a:fld>
            <a:endParaRPr lang="en-ZA"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037A15-543E-4266-978A-CBFF0C39583E}" type="slidenum">
              <a:rPr lang="en-ZA" smtClean="0">
                <a:solidFill>
                  <a:prstClr val="black">
                    <a:tint val="75000"/>
                  </a:prstClr>
                </a:solidFill>
              </a:rPr>
              <a:pPr/>
              <a:t>‹#›</a:t>
            </a:fld>
            <a:endParaRPr lang="en-ZA" dirty="0">
              <a:solidFill>
                <a:prstClr val="black">
                  <a:tint val="75000"/>
                </a:prstClr>
              </a:solidFill>
            </a:endParaRPr>
          </a:p>
        </p:txBody>
      </p:sp>
    </p:spTree>
    <p:extLst>
      <p:ext uri="{BB962C8B-B14F-4D97-AF65-F5344CB8AC3E}">
        <p14:creationId xmlns:p14="http://schemas.microsoft.com/office/powerpoint/2010/main" val="263891269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4" cstate="print"/>
          <a:srcRect/>
          <a:stretch>
            <a:fillRect/>
          </a:stretch>
        </p:blipFill>
        <p:spPr bwMode="auto">
          <a:xfrm rot="10800000">
            <a:off x="0" y="0"/>
            <a:ext cx="2120900" cy="2222500"/>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a:stretch>
            <a:fillRect/>
          </a:stretch>
        </p:blipFill>
        <p:spPr bwMode="auto">
          <a:xfrm rot="16200000">
            <a:off x="6631046" y="-58782"/>
            <a:ext cx="2454171" cy="2571736"/>
          </a:xfrm>
          <a:prstGeom prst="rect">
            <a:avLst/>
          </a:prstGeom>
          <a:noFill/>
          <a:ln w="9525">
            <a:noFill/>
            <a:miter lim="800000"/>
            <a:headEnd/>
            <a:tailEnd/>
          </a:ln>
        </p:spPr>
      </p:pic>
      <p:sp>
        <p:nvSpPr>
          <p:cNvPr id="2" name="Title 1"/>
          <p:cNvSpPr>
            <a:spLocks noGrp="1"/>
          </p:cNvSpPr>
          <p:nvPr>
            <p:ph type="ctrTitle"/>
          </p:nvPr>
        </p:nvSpPr>
        <p:spPr>
          <a:xfrm>
            <a:off x="513315" y="908720"/>
            <a:ext cx="7344816" cy="3960440"/>
          </a:xfrm>
        </p:spPr>
        <p:txBody>
          <a:bodyPr>
            <a:normAutofit fontScale="90000"/>
          </a:bodyPr>
          <a:lstStyle/>
          <a:p>
            <a:pPr algn="l"/>
            <a:r>
              <a:rPr lang="en-ZA" sz="6000" dirty="0">
                <a:latin typeface="Comic Sans MS" pitchFamily="66" charset="0"/>
              </a:rPr>
              <a:t>      </a:t>
            </a:r>
            <a:r>
              <a:rPr lang="en-ZA" sz="6700" dirty="0">
                <a:latin typeface="Comic Sans MS" pitchFamily="66" charset="0"/>
              </a:rPr>
              <a:t>My </a:t>
            </a:r>
            <a:br>
              <a:rPr lang="en-ZA" sz="6700" dirty="0">
                <a:latin typeface="Comic Sans MS" pitchFamily="66" charset="0"/>
              </a:rPr>
            </a:br>
            <a:r>
              <a:rPr lang="en-ZA" sz="6700" dirty="0">
                <a:latin typeface="Comic Sans MS" pitchFamily="66" charset="0"/>
              </a:rPr>
              <a:t>	   Sv1TOMPv2I </a:t>
            </a:r>
            <a:br>
              <a:rPr lang="en-ZA" sz="6700" dirty="0">
                <a:latin typeface="Comic Sans MS" pitchFamily="66" charset="0"/>
              </a:rPr>
            </a:br>
            <a:r>
              <a:rPr lang="en-ZA" sz="6700" dirty="0">
                <a:latin typeface="Comic Sans MS" pitchFamily="66" charset="0"/>
              </a:rPr>
              <a:t>				      guide</a:t>
            </a:r>
          </a:p>
        </p:txBody>
      </p:sp>
      <p:sp>
        <p:nvSpPr>
          <p:cNvPr id="7" name="TextBox 6"/>
          <p:cNvSpPr txBox="1"/>
          <p:nvPr/>
        </p:nvSpPr>
        <p:spPr>
          <a:xfrm>
            <a:off x="357158" y="5072074"/>
            <a:ext cx="8429684" cy="5847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ZA" sz="3200" dirty="0">
                <a:latin typeface="Lucida Handwriting" pitchFamily="66" charset="0"/>
              </a:rPr>
              <a:t>Basic Afrikaans sentence structure</a:t>
            </a:r>
          </a:p>
        </p:txBody>
      </p:sp>
      <p:sp>
        <p:nvSpPr>
          <p:cNvPr id="3" name="Rectangle 2">
            <a:extLst>
              <a:ext uri="{FF2B5EF4-FFF2-40B4-BE49-F238E27FC236}">
                <a16:creationId xmlns:a16="http://schemas.microsoft.com/office/drawing/2014/main" id="{34BFE9AF-CB04-47EB-931F-FB2903D37039}"/>
              </a:ext>
            </a:extLst>
          </p:cNvPr>
          <p:cNvSpPr/>
          <p:nvPr/>
        </p:nvSpPr>
        <p:spPr>
          <a:xfrm>
            <a:off x="2326367" y="-116067"/>
            <a:ext cx="4095673" cy="923330"/>
          </a:xfrm>
          <a:prstGeom prst="rect">
            <a:avLst/>
          </a:prstGeom>
          <a:noFill/>
        </p:spPr>
        <p:txBody>
          <a:bodyPr wrap="none" lIns="91440" tIns="45720" rIns="91440" bIns="45720">
            <a:spAutoFit/>
          </a:bodyPr>
          <a:lstStyle/>
          <a:p>
            <a:pPr algn="ctr"/>
            <a:r>
              <a:rPr lang="en-US" sz="5400" b="0" cap="none" spc="0" dirty="0">
                <a:ln w="0"/>
                <a:solidFill>
                  <a:srgbClr val="FF0000"/>
                </a:solidFill>
                <a:effectLst>
                  <a:outerShdw blurRad="38100" dist="19050" dir="2700000" algn="tl" rotWithShape="0">
                    <a:schemeClr val="dk1">
                      <a:alpha val="40000"/>
                    </a:schemeClr>
                  </a:outerShdw>
                </a:effectLst>
              </a:rPr>
              <a:t>Back to basics</a:t>
            </a:r>
          </a:p>
        </p:txBody>
      </p:sp>
    </p:spTree>
    <p:extLst>
      <p:ext uri="{BB962C8B-B14F-4D97-AF65-F5344CB8AC3E}">
        <p14:creationId xmlns:p14="http://schemas.microsoft.com/office/powerpoint/2010/main" val="1160677162"/>
      </p:ext>
    </p:extLst>
  </p:cSld>
  <p:clrMapOvr>
    <a:masterClrMapping/>
  </p:clrMapOvr>
  <p:transition spd="slow">
    <p:push dir="u"/>
    <p:sndAc>
      <p:stSnd>
        <p:snd r:embed="rId3"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2000"/>
                                        <p:tgtEl>
                                          <p:spTgt spid="2"/>
                                        </p:tgtEl>
                                      </p:cBhvr>
                                    </p:animEffect>
                                  </p:childTnLst>
                                </p:cTn>
                              </p:par>
                            </p:childTnLst>
                          </p:cTn>
                        </p:par>
                        <p:par>
                          <p:cTn id="8" fill="hold">
                            <p:stCondLst>
                              <p:cond delay="2000"/>
                            </p:stCondLst>
                            <p:childTnLst>
                              <p:par>
                                <p:cTn id="9" presetID="49" presetClass="entr" presetSubtype="0" de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2000" fill="hold"/>
                                        <p:tgtEl>
                                          <p:spTgt spid="7"/>
                                        </p:tgtEl>
                                        <p:attrNameLst>
                                          <p:attrName>ppt_w</p:attrName>
                                        </p:attrNameLst>
                                      </p:cBhvr>
                                      <p:tavLst>
                                        <p:tav tm="0">
                                          <p:val>
                                            <p:fltVal val="0"/>
                                          </p:val>
                                        </p:tav>
                                        <p:tav tm="100000">
                                          <p:val>
                                            <p:strVal val="#ppt_w"/>
                                          </p:val>
                                        </p:tav>
                                      </p:tavLst>
                                    </p:anim>
                                    <p:anim calcmode="lin" valueType="num">
                                      <p:cBhvr>
                                        <p:cTn id="12" dur="2000" fill="hold"/>
                                        <p:tgtEl>
                                          <p:spTgt spid="7"/>
                                        </p:tgtEl>
                                        <p:attrNameLst>
                                          <p:attrName>ppt_h</p:attrName>
                                        </p:attrNameLst>
                                      </p:cBhvr>
                                      <p:tavLst>
                                        <p:tav tm="0">
                                          <p:val>
                                            <p:fltVal val="0"/>
                                          </p:val>
                                        </p:tav>
                                        <p:tav tm="100000">
                                          <p:val>
                                            <p:strVal val="#ppt_h"/>
                                          </p:val>
                                        </p:tav>
                                      </p:tavLst>
                                    </p:anim>
                                    <p:anim calcmode="lin" valueType="num">
                                      <p:cBhvr>
                                        <p:cTn id="13" dur="2000" fill="hold"/>
                                        <p:tgtEl>
                                          <p:spTgt spid="7"/>
                                        </p:tgtEl>
                                        <p:attrNameLst>
                                          <p:attrName>style.rotation</p:attrName>
                                        </p:attrNameLst>
                                      </p:cBhvr>
                                      <p:tavLst>
                                        <p:tav tm="0">
                                          <p:val>
                                            <p:fltVal val="360"/>
                                          </p:val>
                                        </p:tav>
                                        <p:tav tm="100000">
                                          <p:val>
                                            <p:fltVal val="0"/>
                                          </p:val>
                                        </p:tav>
                                      </p:tavLst>
                                    </p:anim>
                                    <p:animEffect transition="in" filter="fade">
                                      <p:cBhvr>
                                        <p:cTn id="14"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5400000">
            <a:off x="75071" y="46863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7246078" y="4869160"/>
            <a:ext cx="1897922" cy="1988840"/>
          </a:xfrm>
          <a:prstGeom prst="rect">
            <a:avLst/>
          </a:prstGeom>
          <a:noFill/>
          <a:ln w="9525">
            <a:noFill/>
            <a:miter lim="800000"/>
            <a:headEnd/>
            <a:tailEnd/>
          </a:ln>
        </p:spPr>
      </p:pic>
      <p:sp>
        <p:nvSpPr>
          <p:cNvPr id="6" name="Rectangle 5"/>
          <p:cNvSpPr/>
          <p:nvPr/>
        </p:nvSpPr>
        <p:spPr>
          <a:xfrm>
            <a:off x="24271" y="-603448"/>
            <a:ext cx="2130030" cy="3770263"/>
          </a:xfrm>
          <a:prstGeom prst="rect">
            <a:avLst/>
          </a:prstGeom>
          <a:noFill/>
        </p:spPr>
        <p:txBody>
          <a:bodyPr wrap="square" lIns="91440" tIns="45720" rIns="91440" bIns="45720">
            <a:spAutoFit/>
          </a:bodyPr>
          <a:lstStyle/>
          <a:p>
            <a:pPr algn="ctr"/>
            <a:r>
              <a:rPr lang="en-US" sz="23900" b="1" cap="none" spc="0" dirty="0">
                <a:ln w="17780" cmpd="sng">
                  <a:solidFill>
                    <a:srgbClr val="FFFFFF"/>
                  </a:solidFill>
                  <a:prstDash val="solid"/>
                  <a:miter lim="800000"/>
                </a:ln>
                <a:solidFill>
                  <a:srgbClr val="00B0F0"/>
                </a:solidFill>
                <a:effectLst>
                  <a:outerShdw blurRad="50800" algn="tl" rotWithShape="0">
                    <a:srgbClr val="000000"/>
                  </a:outerShdw>
                </a:effectLst>
              </a:rPr>
              <a:t>S</a:t>
            </a:r>
          </a:p>
        </p:txBody>
      </p:sp>
      <p:sp>
        <p:nvSpPr>
          <p:cNvPr id="7" name="TextBox 6"/>
          <p:cNvSpPr txBox="1"/>
          <p:nvPr/>
        </p:nvSpPr>
        <p:spPr>
          <a:xfrm>
            <a:off x="1619672" y="332656"/>
            <a:ext cx="6840760" cy="769441"/>
          </a:xfrm>
          <a:prstGeom prst="rect">
            <a:avLst/>
          </a:prstGeom>
          <a:noFill/>
        </p:spPr>
        <p:txBody>
          <a:bodyPr wrap="square" rtlCol="0">
            <a:spAutoFit/>
          </a:bodyPr>
          <a:lstStyle/>
          <a:p>
            <a:r>
              <a:rPr lang="en-ZA" sz="4400" dirty="0"/>
              <a:t>ubject 			</a:t>
            </a:r>
          </a:p>
        </p:txBody>
      </p:sp>
      <p:sp>
        <p:nvSpPr>
          <p:cNvPr id="2" name="Rectangle 1"/>
          <p:cNvSpPr/>
          <p:nvPr/>
        </p:nvSpPr>
        <p:spPr>
          <a:xfrm>
            <a:off x="1904137" y="1160231"/>
            <a:ext cx="7208692" cy="1754326"/>
          </a:xfrm>
          <a:prstGeom prst="rect">
            <a:avLst/>
          </a:prstGeom>
        </p:spPr>
        <p:txBody>
          <a:bodyPr wrap="square">
            <a:spAutoFit/>
          </a:bodyPr>
          <a:lstStyle/>
          <a:p>
            <a:pPr marL="285750" indent="-285750">
              <a:buFont typeface="Wingdings" pitchFamily="2" charset="2"/>
              <a:buChar char="q"/>
            </a:pPr>
            <a:r>
              <a:rPr lang="en-ZA" sz="2700" dirty="0"/>
              <a:t>Usually stands in the beginning of the sentence.</a:t>
            </a:r>
          </a:p>
          <a:p>
            <a:pPr marL="285750" indent="-285750">
              <a:buFont typeface="Wingdings" pitchFamily="2" charset="2"/>
              <a:buChar char="q"/>
            </a:pPr>
            <a:r>
              <a:rPr lang="en-ZA" sz="2700" dirty="0"/>
              <a:t>The subject is that what the sentence is all about.</a:t>
            </a:r>
          </a:p>
          <a:p>
            <a:pPr marL="285750" indent="-285750">
              <a:buFont typeface="Wingdings" pitchFamily="2" charset="2"/>
              <a:buChar char="q"/>
            </a:pPr>
            <a:r>
              <a:rPr lang="en-ZA" sz="2700" dirty="0"/>
              <a:t>Die subject answers the </a:t>
            </a:r>
            <a:r>
              <a:rPr lang="en-ZA" sz="2700" b="1" dirty="0"/>
              <a:t>WHO/WHAT</a:t>
            </a:r>
            <a:r>
              <a:rPr lang="en-ZA" sz="2700" dirty="0"/>
              <a:t> question.</a:t>
            </a:r>
          </a:p>
        </p:txBody>
      </p:sp>
      <p:sp>
        <p:nvSpPr>
          <p:cNvPr id="9" name="Rounded Rectangle 8"/>
          <p:cNvSpPr/>
          <p:nvPr/>
        </p:nvSpPr>
        <p:spPr>
          <a:xfrm>
            <a:off x="1763688" y="5013176"/>
            <a:ext cx="1440160" cy="504056"/>
          </a:xfrm>
          <a:prstGeom prst="roundRect">
            <a:avLst/>
          </a:prstGeom>
          <a:solidFill>
            <a:srgbClr val="00B0F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ZA" dirty="0"/>
          </a:p>
        </p:txBody>
      </p:sp>
      <p:sp>
        <p:nvSpPr>
          <p:cNvPr id="8" name="Rectangle 7"/>
          <p:cNvSpPr/>
          <p:nvPr/>
        </p:nvSpPr>
        <p:spPr>
          <a:xfrm>
            <a:off x="1619672" y="4877806"/>
            <a:ext cx="6175846" cy="1077218"/>
          </a:xfrm>
          <a:prstGeom prst="rect">
            <a:avLst/>
          </a:prstGeom>
          <a:ln w="57150">
            <a:solidFill>
              <a:schemeClr val="tx1"/>
            </a:solidFill>
          </a:ln>
        </p:spPr>
        <p:txBody>
          <a:bodyPr wrap="square">
            <a:spAutoFit/>
          </a:bodyPr>
          <a:lstStyle/>
          <a:p>
            <a:pPr algn="ctr"/>
            <a:r>
              <a:rPr lang="en-ZA" sz="3200" dirty="0"/>
              <a:t>Die seun het gister sy rugbybal hard oor die pale geskop om te oefen.</a:t>
            </a:r>
          </a:p>
        </p:txBody>
      </p:sp>
      <p:sp>
        <p:nvSpPr>
          <p:cNvPr id="10" name="TextBox 9"/>
          <p:cNvSpPr txBox="1"/>
          <p:nvPr/>
        </p:nvSpPr>
        <p:spPr>
          <a:xfrm>
            <a:off x="2246771" y="3573016"/>
            <a:ext cx="2109205" cy="369332"/>
          </a:xfrm>
          <a:prstGeom prst="rect">
            <a:avLst/>
          </a:prstGeom>
          <a:noFill/>
        </p:spPr>
        <p:txBody>
          <a:bodyPr wrap="square" rtlCol="0">
            <a:spAutoFit/>
          </a:bodyPr>
          <a:lstStyle/>
          <a:p>
            <a:endParaRPr lang="en-ZA" dirty="0"/>
          </a:p>
        </p:txBody>
      </p:sp>
      <p:sp>
        <p:nvSpPr>
          <p:cNvPr id="11" name="TextBox 10"/>
          <p:cNvSpPr txBox="1"/>
          <p:nvPr/>
        </p:nvSpPr>
        <p:spPr>
          <a:xfrm>
            <a:off x="127437" y="2895620"/>
            <a:ext cx="4361792" cy="1200329"/>
          </a:xfrm>
          <a:prstGeom prst="rect">
            <a:avLst/>
          </a:prstGeom>
          <a:noFill/>
        </p:spPr>
        <p:txBody>
          <a:bodyPr wrap="square" rtlCol="0">
            <a:spAutoFit/>
          </a:bodyPr>
          <a:lstStyle/>
          <a:p>
            <a:r>
              <a:rPr lang="en-ZA" sz="7200" b="1" dirty="0">
                <a:ln w="1905"/>
                <a:solidFill>
                  <a:srgbClr val="00B0F0"/>
                </a:solidFill>
                <a:effectLst>
                  <a:innerShdw blurRad="69850" dist="43180" dir="5400000">
                    <a:srgbClr val="000000">
                      <a:alpha val="65000"/>
                    </a:srgbClr>
                  </a:innerShdw>
                </a:effectLst>
              </a:rPr>
              <a:t>DIE SEUN</a:t>
            </a:r>
          </a:p>
        </p:txBody>
      </p:sp>
      <p:cxnSp>
        <p:nvCxnSpPr>
          <p:cNvPr id="13" name="Straight Arrow Connector 12"/>
          <p:cNvCxnSpPr>
            <a:stCxn id="9" idx="0"/>
            <a:endCxn id="11" idx="2"/>
          </p:cNvCxnSpPr>
          <p:nvPr/>
        </p:nvCxnSpPr>
        <p:spPr>
          <a:xfrm flipH="1" flipV="1">
            <a:off x="2308333" y="4095949"/>
            <a:ext cx="175435" cy="917227"/>
          </a:xfrm>
          <a:prstGeom prst="straightConnector1">
            <a:avLst/>
          </a:prstGeom>
          <a:ln w="76200">
            <a:solidFill>
              <a:srgbClr val="00B0F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5679969"/>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1000"/>
                                        <p:tgtEl>
                                          <p:spTgt spid="8"/>
                                        </p:tgtEl>
                                      </p:cBhvr>
                                    </p:animEffect>
                                    <p:anim calcmode="lin" valueType="num">
                                      <p:cBhvr>
                                        <p:cTn id="17" dur="1000" fill="hold"/>
                                        <p:tgtEl>
                                          <p:spTgt spid="8"/>
                                        </p:tgtEl>
                                        <p:attrNameLst>
                                          <p:attrName>ppt_x</p:attrName>
                                        </p:attrNameLst>
                                      </p:cBhvr>
                                      <p:tavLst>
                                        <p:tav tm="0">
                                          <p:val>
                                            <p:strVal val="#ppt_x"/>
                                          </p:val>
                                        </p:tav>
                                        <p:tav tm="100000">
                                          <p:val>
                                            <p:strVal val="#ppt_x"/>
                                          </p:val>
                                        </p:tav>
                                      </p:tavLst>
                                    </p:anim>
                                    <p:anim calcmode="lin" valueType="num">
                                      <p:cBhvr>
                                        <p:cTn id="1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randombar(horizontal)">
                                      <p:cBhvr>
                                        <p:cTn id="23" dur="500"/>
                                        <p:tgtEl>
                                          <p:spTgt spid="9"/>
                                        </p:tgtEl>
                                      </p:cBhvr>
                                    </p:animEffect>
                                  </p:childTnLst>
                                </p:cTn>
                              </p:par>
                              <p:par>
                                <p:cTn id="24" presetID="14" presetClass="entr" presetSubtype="10"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randombar(horizontal)">
                                      <p:cBhvr>
                                        <p:cTn id="26" dur="500"/>
                                        <p:tgtEl>
                                          <p:spTgt spid="13"/>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randombar(horizontal)">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animBg="1"/>
      <p:bldP spid="8" grpId="0" animBg="1"/>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5400000">
            <a:off x="0" y="46863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6" name="Rectangle 5"/>
          <p:cNvSpPr/>
          <p:nvPr/>
        </p:nvSpPr>
        <p:spPr>
          <a:xfrm>
            <a:off x="-50800" y="-963488"/>
            <a:ext cx="2147430" cy="3770263"/>
          </a:xfrm>
          <a:prstGeom prst="rect">
            <a:avLst/>
          </a:prstGeom>
          <a:noFill/>
        </p:spPr>
        <p:txBody>
          <a:bodyPr wrap="square" lIns="91440" tIns="45720" rIns="91440" bIns="45720">
            <a:spAutoFit/>
          </a:bodyPr>
          <a:lstStyle/>
          <a:p>
            <a:pPr algn="ctr"/>
            <a:r>
              <a:rPr lang="en-US" sz="23900" b="1" cap="none" spc="0" dirty="0">
                <a:ln w="17780" cmpd="sng">
                  <a:solidFill>
                    <a:srgbClr val="FFFFFF"/>
                  </a:solidFill>
                  <a:prstDash val="solid"/>
                  <a:miter lim="800000"/>
                </a:ln>
                <a:solidFill>
                  <a:srgbClr val="66FF33"/>
                </a:solidFill>
                <a:effectLst>
                  <a:outerShdw blurRad="50800" algn="tl" rotWithShape="0">
                    <a:srgbClr val="000000"/>
                  </a:outerShdw>
                </a:effectLst>
              </a:rPr>
              <a:t>v</a:t>
            </a:r>
          </a:p>
        </p:txBody>
      </p:sp>
      <p:sp>
        <p:nvSpPr>
          <p:cNvPr id="7" name="TextBox 6"/>
          <p:cNvSpPr txBox="1"/>
          <p:nvPr/>
        </p:nvSpPr>
        <p:spPr>
          <a:xfrm>
            <a:off x="1619672" y="332656"/>
            <a:ext cx="6840760" cy="769441"/>
          </a:xfrm>
          <a:prstGeom prst="rect">
            <a:avLst/>
          </a:prstGeom>
          <a:noFill/>
        </p:spPr>
        <p:txBody>
          <a:bodyPr wrap="square" rtlCol="0">
            <a:spAutoFit/>
          </a:bodyPr>
          <a:lstStyle/>
          <a:p>
            <a:r>
              <a:rPr lang="en-ZA" sz="4400" dirty="0"/>
              <a:t>erb 1 			</a:t>
            </a:r>
          </a:p>
        </p:txBody>
      </p:sp>
      <p:sp>
        <p:nvSpPr>
          <p:cNvPr id="8" name="Rectangle 7"/>
          <p:cNvSpPr/>
          <p:nvPr/>
        </p:nvSpPr>
        <p:spPr>
          <a:xfrm>
            <a:off x="1740414" y="1082147"/>
            <a:ext cx="7208692" cy="3170099"/>
          </a:xfrm>
          <a:prstGeom prst="rect">
            <a:avLst/>
          </a:prstGeom>
        </p:spPr>
        <p:txBody>
          <a:bodyPr wrap="square">
            <a:spAutoFit/>
          </a:bodyPr>
          <a:lstStyle/>
          <a:p>
            <a:pPr marL="285750" indent="-285750">
              <a:buFont typeface="Wingdings" pitchFamily="2" charset="2"/>
              <a:buChar char="q"/>
            </a:pPr>
            <a:r>
              <a:rPr lang="en-ZA" sz="2500" dirty="0"/>
              <a:t>It’s the first verb in the sentence.</a:t>
            </a:r>
          </a:p>
          <a:p>
            <a:pPr marL="285750" indent="-285750">
              <a:buFont typeface="Wingdings" pitchFamily="2" charset="2"/>
              <a:buChar char="q"/>
            </a:pPr>
            <a:r>
              <a:rPr lang="en-ZA" sz="2500" dirty="0"/>
              <a:t>The first verb is divided into two groups:</a:t>
            </a:r>
          </a:p>
          <a:p>
            <a:pPr marL="285750" indent="-285750">
              <a:buFont typeface="Wingdings" pitchFamily="2" charset="2"/>
              <a:buChar char="q"/>
            </a:pPr>
            <a:r>
              <a:rPr lang="en-ZA" sz="2500" dirty="0"/>
              <a:t>Present tense:  Main verb of the sentence.  There is no second verb.</a:t>
            </a:r>
          </a:p>
          <a:p>
            <a:pPr marL="285750" indent="-285750">
              <a:buFont typeface="Wingdings" pitchFamily="2" charset="2"/>
              <a:buChar char="q"/>
            </a:pPr>
            <a:r>
              <a:rPr lang="en-ZA" sz="2500" dirty="0"/>
              <a:t>Past and future tense:  the first verb is the helping verb in the two different tenses.  </a:t>
            </a:r>
          </a:p>
          <a:p>
            <a:pPr marL="285750" indent="-285750">
              <a:buFont typeface="Wingdings" pitchFamily="2" charset="2"/>
              <a:buChar char="q"/>
            </a:pPr>
            <a:r>
              <a:rPr lang="en-ZA" sz="2500" dirty="0"/>
              <a:t>Past: HET, WOU, SOU, KON, MOES.</a:t>
            </a:r>
          </a:p>
          <a:p>
            <a:pPr marL="285750" indent="-285750">
              <a:buFont typeface="Wingdings" pitchFamily="2" charset="2"/>
              <a:buChar char="q"/>
            </a:pPr>
            <a:r>
              <a:rPr lang="en-ZA" sz="2500" dirty="0"/>
              <a:t>Future:  SAL, WIL, KAN, MOET</a:t>
            </a:r>
          </a:p>
        </p:txBody>
      </p:sp>
      <p:sp>
        <p:nvSpPr>
          <p:cNvPr id="11" name="Rounded Rectangle 10"/>
          <p:cNvSpPr/>
          <p:nvPr/>
        </p:nvSpPr>
        <p:spPr>
          <a:xfrm>
            <a:off x="2843808" y="4801395"/>
            <a:ext cx="576064" cy="504056"/>
          </a:xfrm>
          <a:prstGeom prst="roundRect">
            <a:avLst/>
          </a:prstGeom>
          <a:solidFill>
            <a:srgbClr val="66FF33"/>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ZA" dirty="0"/>
          </a:p>
        </p:txBody>
      </p:sp>
      <p:sp>
        <p:nvSpPr>
          <p:cNvPr id="10" name="Rectangle 9"/>
          <p:cNvSpPr/>
          <p:nvPr/>
        </p:nvSpPr>
        <p:spPr>
          <a:xfrm>
            <a:off x="1173892" y="4740232"/>
            <a:ext cx="6175846" cy="1077218"/>
          </a:xfrm>
          <a:prstGeom prst="rect">
            <a:avLst/>
          </a:prstGeom>
          <a:ln w="57150">
            <a:solidFill>
              <a:schemeClr val="tx1"/>
            </a:solidFill>
          </a:ln>
        </p:spPr>
        <p:txBody>
          <a:bodyPr wrap="square">
            <a:spAutoFit/>
          </a:bodyPr>
          <a:lstStyle/>
          <a:p>
            <a:pPr algn="ctr"/>
            <a:r>
              <a:rPr lang="en-ZA" sz="3200" dirty="0"/>
              <a:t>Die seun het gister sy rugbybal hard oor die pale geskop om te oefen.</a:t>
            </a:r>
          </a:p>
        </p:txBody>
      </p:sp>
      <p:sp>
        <p:nvSpPr>
          <p:cNvPr id="12" name="TextBox 11"/>
          <p:cNvSpPr txBox="1"/>
          <p:nvPr/>
        </p:nvSpPr>
        <p:spPr>
          <a:xfrm>
            <a:off x="-1510" y="2283205"/>
            <a:ext cx="1741924" cy="1200329"/>
          </a:xfrm>
          <a:prstGeom prst="rect">
            <a:avLst/>
          </a:prstGeom>
          <a:noFill/>
        </p:spPr>
        <p:txBody>
          <a:bodyPr wrap="square" rtlCol="0">
            <a:spAutoFit/>
          </a:bodyPr>
          <a:lstStyle/>
          <a:p>
            <a:r>
              <a:rPr lang="en-ZA" sz="7200" b="1" dirty="0">
                <a:ln w="1905"/>
                <a:solidFill>
                  <a:srgbClr val="66FF33"/>
                </a:solidFill>
                <a:effectLst>
                  <a:innerShdw blurRad="69850" dist="43180" dir="5400000">
                    <a:srgbClr val="000000">
                      <a:alpha val="65000"/>
                    </a:srgbClr>
                  </a:innerShdw>
                </a:effectLst>
              </a:rPr>
              <a:t>HET</a:t>
            </a:r>
          </a:p>
        </p:txBody>
      </p:sp>
      <p:cxnSp>
        <p:nvCxnSpPr>
          <p:cNvPr id="13" name="Straight Arrow Connector 12"/>
          <p:cNvCxnSpPr>
            <a:stCxn id="11" idx="0"/>
            <a:endCxn id="12" idx="2"/>
          </p:cNvCxnSpPr>
          <p:nvPr/>
        </p:nvCxnSpPr>
        <p:spPr>
          <a:xfrm flipH="1" flipV="1">
            <a:off x="869452" y="3483534"/>
            <a:ext cx="2262388" cy="1317861"/>
          </a:xfrm>
          <a:prstGeom prst="straightConnector1">
            <a:avLst/>
          </a:prstGeom>
          <a:ln w="76200">
            <a:solidFill>
              <a:srgbClr val="66FF33"/>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8446804"/>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anim calcmode="lin" valueType="num">
                                      <p:cBhvr>
                                        <p:cTn id="9"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1000"/>
                                        <p:tgtEl>
                                          <p:spTgt spid="10"/>
                                        </p:tgtEl>
                                      </p:cBhvr>
                                    </p:animEffect>
                                    <p:anim calcmode="lin" valueType="num">
                                      <p:cBhvr>
                                        <p:cTn id="17" dur="1000" fill="hold"/>
                                        <p:tgtEl>
                                          <p:spTgt spid="10"/>
                                        </p:tgtEl>
                                        <p:attrNameLst>
                                          <p:attrName>ppt_x</p:attrName>
                                        </p:attrNameLst>
                                      </p:cBhvr>
                                      <p:tavLst>
                                        <p:tav tm="0">
                                          <p:val>
                                            <p:strVal val="#ppt_x"/>
                                          </p:val>
                                        </p:tav>
                                        <p:tav tm="100000">
                                          <p:val>
                                            <p:strVal val="#ppt_x"/>
                                          </p:val>
                                        </p:tav>
                                      </p:tavLst>
                                    </p:anim>
                                    <p:anim calcmode="lin" valueType="num">
                                      <p:cBhvr>
                                        <p:cTn id="1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randombar(horizontal)">
                                      <p:cBhvr>
                                        <p:cTn id="23" dur="500"/>
                                        <p:tgtEl>
                                          <p:spTgt spid="11"/>
                                        </p:tgtEl>
                                      </p:cBhvr>
                                    </p:animEffect>
                                  </p:childTnLst>
                                </p:cTn>
                              </p:par>
                              <p:par>
                                <p:cTn id="24" presetID="14" presetClass="entr" presetSubtype="10"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randombar(horizontal)">
                                      <p:cBhvr>
                                        <p:cTn id="26" dur="500"/>
                                        <p:tgtEl>
                                          <p:spTgt spid="13"/>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randombar(horizontal)">
                                      <p:cBhvr>
                                        <p:cTn id="2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animBg="1"/>
      <p:bldP spid="10" grpId="0" animBg="1"/>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5400000">
            <a:off x="0" y="46863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6" name="Rectangle 5"/>
          <p:cNvSpPr/>
          <p:nvPr/>
        </p:nvSpPr>
        <p:spPr>
          <a:xfrm>
            <a:off x="24271" y="-603448"/>
            <a:ext cx="2130030" cy="3770263"/>
          </a:xfrm>
          <a:prstGeom prst="rect">
            <a:avLst/>
          </a:prstGeom>
          <a:noFill/>
        </p:spPr>
        <p:txBody>
          <a:bodyPr wrap="square" lIns="91440" tIns="45720" rIns="91440" bIns="45720">
            <a:spAutoFit/>
          </a:bodyPr>
          <a:lstStyle/>
          <a:p>
            <a:pPr algn="ctr"/>
            <a:r>
              <a:rPr lang="en-US" sz="23900" b="1" cap="none" spc="0" dirty="0">
                <a:ln w="17780" cmpd="sng">
                  <a:solidFill>
                    <a:srgbClr val="FFFFFF"/>
                  </a:solidFill>
                  <a:prstDash val="solid"/>
                  <a:miter lim="800000"/>
                </a:ln>
                <a:solidFill>
                  <a:srgbClr val="FF0000"/>
                </a:solidFill>
                <a:effectLst>
                  <a:outerShdw blurRad="50800" algn="tl" rotWithShape="0">
                    <a:srgbClr val="000000"/>
                  </a:outerShdw>
                </a:effectLst>
              </a:rPr>
              <a:t>T</a:t>
            </a:r>
          </a:p>
        </p:txBody>
      </p:sp>
      <p:sp>
        <p:nvSpPr>
          <p:cNvPr id="7" name="TextBox 6"/>
          <p:cNvSpPr txBox="1"/>
          <p:nvPr/>
        </p:nvSpPr>
        <p:spPr>
          <a:xfrm>
            <a:off x="1763688" y="188640"/>
            <a:ext cx="7056784" cy="769441"/>
          </a:xfrm>
          <a:prstGeom prst="rect">
            <a:avLst/>
          </a:prstGeom>
          <a:noFill/>
        </p:spPr>
        <p:txBody>
          <a:bodyPr wrap="square" rtlCol="0">
            <a:spAutoFit/>
          </a:bodyPr>
          <a:lstStyle/>
          <a:p>
            <a:r>
              <a:rPr lang="en-ZA" sz="4400" dirty="0"/>
              <a:t>ime 		</a:t>
            </a:r>
          </a:p>
        </p:txBody>
      </p:sp>
      <p:sp>
        <p:nvSpPr>
          <p:cNvPr id="8" name="Rectangle 7"/>
          <p:cNvSpPr/>
          <p:nvPr/>
        </p:nvSpPr>
        <p:spPr>
          <a:xfrm>
            <a:off x="1904137" y="1556792"/>
            <a:ext cx="7208692" cy="923330"/>
          </a:xfrm>
          <a:prstGeom prst="rect">
            <a:avLst/>
          </a:prstGeom>
        </p:spPr>
        <p:txBody>
          <a:bodyPr wrap="square">
            <a:spAutoFit/>
          </a:bodyPr>
          <a:lstStyle/>
          <a:p>
            <a:pPr marL="285750" indent="-285750">
              <a:buFont typeface="Wingdings" pitchFamily="2" charset="2"/>
              <a:buChar char="q"/>
            </a:pPr>
            <a:r>
              <a:rPr lang="en-ZA" sz="2700" dirty="0"/>
              <a:t>Any indication of time.</a:t>
            </a:r>
          </a:p>
          <a:p>
            <a:pPr marL="285750" indent="-285750">
              <a:buFont typeface="Wingdings" pitchFamily="2" charset="2"/>
              <a:buChar char="q"/>
            </a:pPr>
            <a:r>
              <a:rPr lang="en-ZA" sz="2700" dirty="0"/>
              <a:t>The time answers the WHEN question.</a:t>
            </a:r>
          </a:p>
        </p:txBody>
      </p:sp>
      <p:sp>
        <p:nvSpPr>
          <p:cNvPr id="10" name="Rounded Rectangle 9"/>
          <p:cNvSpPr/>
          <p:nvPr/>
        </p:nvSpPr>
        <p:spPr>
          <a:xfrm>
            <a:off x="3635896" y="4550693"/>
            <a:ext cx="1080120" cy="504056"/>
          </a:xfrm>
          <a:prstGeom prst="roundRect">
            <a:avLst/>
          </a:prstGeom>
          <a:solidFill>
            <a:srgbClr val="FF000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ZA" dirty="0"/>
          </a:p>
        </p:txBody>
      </p:sp>
      <p:sp>
        <p:nvSpPr>
          <p:cNvPr id="9" name="Rectangle 8"/>
          <p:cNvSpPr/>
          <p:nvPr/>
        </p:nvSpPr>
        <p:spPr>
          <a:xfrm>
            <a:off x="1396782" y="4468729"/>
            <a:ext cx="6175846" cy="1077218"/>
          </a:xfrm>
          <a:prstGeom prst="rect">
            <a:avLst/>
          </a:prstGeom>
          <a:ln w="57150">
            <a:solidFill>
              <a:schemeClr val="tx1"/>
            </a:solidFill>
          </a:ln>
        </p:spPr>
        <p:txBody>
          <a:bodyPr wrap="square">
            <a:spAutoFit/>
          </a:bodyPr>
          <a:lstStyle/>
          <a:p>
            <a:pPr algn="ctr"/>
            <a:r>
              <a:rPr lang="en-ZA" sz="3200" dirty="0"/>
              <a:t>Die seun het gister sy rugbybal hard oor die pale geskop om te oefen.</a:t>
            </a:r>
          </a:p>
        </p:txBody>
      </p:sp>
      <p:sp>
        <p:nvSpPr>
          <p:cNvPr id="11" name="TextBox 10"/>
          <p:cNvSpPr txBox="1"/>
          <p:nvPr/>
        </p:nvSpPr>
        <p:spPr>
          <a:xfrm>
            <a:off x="259941" y="2566650"/>
            <a:ext cx="4001874" cy="1200329"/>
          </a:xfrm>
          <a:prstGeom prst="rect">
            <a:avLst/>
          </a:prstGeom>
          <a:noFill/>
        </p:spPr>
        <p:txBody>
          <a:bodyPr wrap="square" rtlCol="0">
            <a:spAutoFit/>
          </a:bodyPr>
          <a:lstStyle/>
          <a:p>
            <a:r>
              <a:rPr lang="en-ZA" sz="7200" b="1" dirty="0">
                <a:ln w="1905"/>
                <a:solidFill>
                  <a:srgbClr val="FF0000"/>
                </a:solidFill>
                <a:effectLst>
                  <a:innerShdw blurRad="69850" dist="43180" dir="5400000">
                    <a:srgbClr val="000000">
                      <a:alpha val="65000"/>
                    </a:srgbClr>
                  </a:innerShdw>
                </a:effectLst>
              </a:rPr>
              <a:t>GISTER</a:t>
            </a:r>
          </a:p>
        </p:txBody>
      </p:sp>
      <p:cxnSp>
        <p:nvCxnSpPr>
          <p:cNvPr id="12" name="Straight Arrow Connector 11"/>
          <p:cNvCxnSpPr>
            <a:stCxn id="10" idx="0"/>
            <a:endCxn id="11" idx="2"/>
          </p:cNvCxnSpPr>
          <p:nvPr/>
        </p:nvCxnSpPr>
        <p:spPr>
          <a:xfrm flipH="1" flipV="1">
            <a:off x="2260878" y="3766979"/>
            <a:ext cx="1915078" cy="78371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3393786"/>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anim calcmode="lin" valueType="num">
                                      <p:cBhvr>
                                        <p:cTn id="9"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anim calcmode="lin" valueType="num">
                                      <p:cBhvr>
                                        <p:cTn id="17" dur="1000" fill="hold"/>
                                        <p:tgtEl>
                                          <p:spTgt spid="9"/>
                                        </p:tgtEl>
                                        <p:attrNameLst>
                                          <p:attrName>ppt_x</p:attrName>
                                        </p:attrNameLst>
                                      </p:cBhvr>
                                      <p:tavLst>
                                        <p:tav tm="0">
                                          <p:val>
                                            <p:strVal val="#ppt_x"/>
                                          </p:val>
                                        </p:tav>
                                        <p:tav tm="100000">
                                          <p:val>
                                            <p:strVal val="#ppt_x"/>
                                          </p:val>
                                        </p:tav>
                                      </p:tavLst>
                                    </p:anim>
                                    <p:anim calcmode="lin" valueType="num">
                                      <p:cBhvr>
                                        <p:cTn id="1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par>
                                <p:cTn id="24" presetID="14" presetClass="entr" presetSubtype="10" fill="hold"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randombar(horizontal)">
                                      <p:cBhvr>
                                        <p:cTn id="26" dur="500"/>
                                        <p:tgtEl>
                                          <p:spTgt spid="12"/>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randombar(horizontal)">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9" grpId="0" animBg="1"/>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5400000">
            <a:off x="0" y="46863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7020272" y="4632536"/>
            <a:ext cx="2123728" cy="2225463"/>
          </a:xfrm>
          <a:prstGeom prst="rect">
            <a:avLst/>
          </a:prstGeom>
          <a:noFill/>
          <a:ln w="9525">
            <a:noFill/>
            <a:miter lim="800000"/>
            <a:headEnd/>
            <a:tailEnd/>
          </a:ln>
        </p:spPr>
      </p:pic>
      <p:sp>
        <p:nvSpPr>
          <p:cNvPr id="6" name="Rectangle 5"/>
          <p:cNvSpPr/>
          <p:nvPr/>
        </p:nvSpPr>
        <p:spPr>
          <a:xfrm>
            <a:off x="24271" y="-603448"/>
            <a:ext cx="2130030" cy="3770263"/>
          </a:xfrm>
          <a:prstGeom prst="rect">
            <a:avLst/>
          </a:prstGeom>
          <a:noFill/>
        </p:spPr>
        <p:txBody>
          <a:bodyPr wrap="square" lIns="91440" tIns="45720" rIns="91440" bIns="45720">
            <a:spAutoFit/>
          </a:bodyPr>
          <a:lstStyle/>
          <a:p>
            <a:pPr algn="ctr"/>
            <a:r>
              <a:rPr lang="en-US" sz="23900" b="1" cap="none" spc="0" dirty="0">
                <a:ln w="17780" cmpd="sng">
                  <a:solidFill>
                    <a:srgbClr val="FFFFFF"/>
                  </a:solidFill>
                  <a:prstDash val="solid"/>
                  <a:miter lim="800000"/>
                </a:ln>
                <a:solidFill>
                  <a:srgbClr val="00B0F0"/>
                </a:solidFill>
                <a:effectLst>
                  <a:outerShdw blurRad="50800" algn="tl" rotWithShape="0">
                    <a:srgbClr val="000000"/>
                  </a:outerShdw>
                </a:effectLst>
              </a:rPr>
              <a:t>O</a:t>
            </a:r>
          </a:p>
        </p:txBody>
      </p:sp>
      <p:sp>
        <p:nvSpPr>
          <p:cNvPr id="7" name="TextBox 6"/>
          <p:cNvSpPr txBox="1"/>
          <p:nvPr/>
        </p:nvSpPr>
        <p:spPr>
          <a:xfrm>
            <a:off x="1979712" y="332656"/>
            <a:ext cx="6840760" cy="769441"/>
          </a:xfrm>
          <a:prstGeom prst="rect">
            <a:avLst/>
          </a:prstGeom>
          <a:noFill/>
        </p:spPr>
        <p:txBody>
          <a:bodyPr wrap="square" rtlCol="0">
            <a:spAutoFit/>
          </a:bodyPr>
          <a:lstStyle/>
          <a:p>
            <a:r>
              <a:rPr lang="en-ZA" sz="4400" dirty="0"/>
              <a:t>bject			</a:t>
            </a:r>
          </a:p>
        </p:txBody>
      </p:sp>
      <p:sp>
        <p:nvSpPr>
          <p:cNvPr id="9" name="Rectangle 8"/>
          <p:cNvSpPr/>
          <p:nvPr/>
        </p:nvSpPr>
        <p:spPr>
          <a:xfrm>
            <a:off x="1912357" y="1102097"/>
            <a:ext cx="7208692" cy="2585323"/>
          </a:xfrm>
          <a:prstGeom prst="rect">
            <a:avLst/>
          </a:prstGeom>
        </p:spPr>
        <p:txBody>
          <a:bodyPr wrap="square">
            <a:spAutoFit/>
          </a:bodyPr>
          <a:lstStyle/>
          <a:p>
            <a:pPr marL="285750" indent="-285750">
              <a:buFont typeface="Wingdings" pitchFamily="2" charset="2"/>
              <a:buChar char="q"/>
            </a:pPr>
            <a:r>
              <a:rPr lang="en-ZA" sz="2700" dirty="0"/>
              <a:t>The object is that which it being done.</a:t>
            </a:r>
          </a:p>
          <a:p>
            <a:pPr marL="285750" indent="-285750">
              <a:buFont typeface="Wingdings" pitchFamily="2" charset="2"/>
              <a:buChar char="q"/>
            </a:pPr>
            <a:r>
              <a:rPr lang="en-ZA" sz="2700" dirty="0"/>
              <a:t>What VERB’s the SUBJECT?</a:t>
            </a:r>
          </a:p>
          <a:p>
            <a:pPr marL="285750" indent="-285750">
              <a:buFont typeface="Wingdings" pitchFamily="2" charset="2"/>
              <a:buChar char="q"/>
            </a:pPr>
            <a:r>
              <a:rPr lang="en-ZA" sz="2700" dirty="0"/>
              <a:t>The answer to this question is the object.</a:t>
            </a:r>
          </a:p>
          <a:p>
            <a:pPr marL="285750" indent="-285750">
              <a:buFont typeface="Wingdings" pitchFamily="2" charset="2"/>
              <a:buChar char="q"/>
            </a:pPr>
            <a:r>
              <a:rPr lang="en-ZA" sz="2700" dirty="0"/>
              <a:t>The subject and the object looks the same, this is only because they swop positions in the Active and Passive voice.</a:t>
            </a:r>
          </a:p>
        </p:txBody>
      </p:sp>
      <p:sp>
        <p:nvSpPr>
          <p:cNvPr id="11" name="Rounded Rectangle 10"/>
          <p:cNvSpPr/>
          <p:nvPr/>
        </p:nvSpPr>
        <p:spPr>
          <a:xfrm>
            <a:off x="4684948" y="5326530"/>
            <a:ext cx="1908212" cy="504056"/>
          </a:xfrm>
          <a:prstGeom prst="roundRect">
            <a:avLst/>
          </a:prstGeom>
          <a:solidFill>
            <a:srgbClr val="00B0F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ZA" dirty="0"/>
          </a:p>
        </p:txBody>
      </p:sp>
      <p:sp>
        <p:nvSpPr>
          <p:cNvPr id="12" name="TextBox 11"/>
          <p:cNvSpPr txBox="1"/>
          <p:nvPr/>
        </p:nvSpPr>
        <p:spPr>
          <a:xfrm>
            <a:off x="80330" y="2852936"/>
            <a:ext cx="4182740" cy="2123658"/>
          </a:xfrm>
          <a:prstGeom prst="rect">
            <a:avLst/>
          </a:prstGeom>
          <a:noFill/>
        </p:spPr>
        <p:txBody>
          <a:bodyPr wrap="square" rtlCol="0">
            <a:spAutoFit/>
          </a:bodyPr>
          <a:lstStyle/>
          <a:p>
            <a:r>
              <a:rPr lang="en-ZA" sz="6600" b="1" dirty="0">
                <a:ln w="1905"/>
                <a:solidFill>
                  <a:srgbClr val="00B0F0"/>
                </a:solidFill>
                <a:effectLst>
                  <a:innerShdw blurRad="69850" dist="43180" dir="5400000">
                    <a:srgbClr val="000000">
                      <a:alpha val="65000"/>
                    </a:srgbClr>
                  </a:innerShdw>
                </a:effectLst>
              </a:rPr>
              <a:t>sy </a:t>
            </a:r>
          </a:p>
          <a:p>
            <a:r>
              <a:rPr lang="en-ZA" sz="6600" b="1" dirty="0">
                <a:ln w="1905"/>
                <a:solidFill>
                  <a:srgbClr val="00B0F0"/>
                </a:solidFill>
                <a:effectLst>
                  <a:innerShdw blurRad="69850" dist="43180" dir="5400000">
                    <a:srgbClr val="000000">
                      <a:alpha val="65000"/>
                    </a:srgbClr>
                  </a:innerShdw>
                </a:effectLst>
              </a:rPr>
              <a:t>rugbybal</a:t>
            </a:r>
          </a:p>
        </p:txBody>
      </p:sp>
      <p:cxnSp>
        <p:nvCxnSpPr>
          <p:cNvPr id="13" name="Straight Arrow Connector 12"/>
          <p:cNvCxnSpPr>
            <a:stCxn id="11" idx="0"/>
            <a:endCxn id="12" idx="2"/>
          </p:cNvCxnSpPr>
          <p:nvPr/>
        </p:nvCxnSpPr>
        <p:spPr>
          <a:xfrm flipH="1" flipV="1">
            <a:off x="2171700" y="4976594"/>
            <a:ext cx="3467354" cy="349936"/>
          </a:xfrm>
          <a:prstGeom prst="straightConnector1">
            <a:avLst/>
          </a:prstGeom>
          <a:ln w="76200">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401718" y="5258941"/>
            <a:ext cx="6175846" cy="1077218"/>
          </a:xfrm>
          <a:prstGeom prst="rect">
            <a:avLst/>
          </a:prstGeom>
          <a:ln w="57150">
            <a:solidFill>
              <a:schemeClr val="tx1"/>
            </a:solidFill>
          </a:ln>
        </p:spPr>
        <p:txBody>
          <a:bodyPr wrap="square">
            <a:spAutoFit/>
          </a:bodyPr>
          <a:lstStyle/>
          <a:p>
            <a:pPr algn="ctr"/>
            <a:r>
              <a:rPr lang="en-ZA" sz="3200" dirty="0"/>
              <a:t>Die seun het gister sy rugbybal hard oor die pale geskop om te oefen.</a:t>
            </a:r>
          </a:p>
        </p:txBody>
      </p:sp>
    </p:spTree>
    <p:extLst>
      <p:ext uri="{BB962C8B-B14F-4D97-AF65-F5344CB8AC3E}">
        <p14:creationId xmlns:p14="http://schemas.microsoft.com/office/powerpoint/2010/main" val="1461123239"/>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9"/>
                                        </p:tgtEl>
                                        <p:attrNameLst>
                                          <p:attrName>ppt_y</p:attrName>
                                        </p:attrNameLst>
                                      </p:cBhvr>
                                      <p:tavLst>
                                        <p:tav tm="0">
                                          <p:val>
                                            <p:strVal val="#ppt_y"/>
                                          </p:val>
                                        </p:tav>
                                        <p:tav tm="100000">
                                          <p:val>
                                            <p:strVal val="#ppt_y"/>
                                          </p:val>
                                        </p:tav>
                                      </p:tavLst>
                                    </p:anim>
                                    <p:anim calcmode="lin" valueType="num">
                                      <p:cBhvr>
                                        <p:cTn id="9" dur="500" fill="hold"/>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9"/>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1000"/>
                                        <p:tgtEl>
                                          <p:spTgt spid="10"/>
                                        </p:tgtEl>
                                      </p:cBhvr>
                                    </p:animEffect>
                                    <p:anim calcmode="lin" valueType="num">
                                      <p:cBhvr>
                                        <p:cTn id="17" dur="1000" fill="hold"/>
                                        <p:tgtEl>
                                          <p:spTgt spid="10"/>
                                        </p:tgtEl>
                                        <p:attrNameLst>
                                          <p:attrName>ppt_x</p:attrName>
                                        </p:attrNameLst>
                                      </p:cBhvr>
                                      <p:tavLst>
                                        <p:tav tm="0">
                                          <p:val>
                                            <p:strVal val="#ppt_x"/>
                                          </p:val>
                                        </p:tav>
                                        <p:tav tm="100000">
                                          <p:val>
                                            <p:strVal val="#ppt_x"/>
                                          </p:val>
                                        </p:tav>
                                      </p:tavLst>
                                    </p:anim>
                                    <p:anim calcmode="lin" valueType="num">
                                      <p:cBhvr>
                                        <p:cTn id="1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randombar(horizontal)">
                                      <p:cBhvr>
                                        <p:cTn id="23" dur="500"/>
                                        <p:tgtEl>
                                          <p:spTgt spid="11"/>
                                        </p:tgtEl>
                                      </p:cBhvr>
                                    </p:animEffect>
                                  </p:childTnLst>
                                </p:cTn>
                              </p:par>
                              <p:par>
                                <p:cTn id="24" presetID="14" presetClass="entr" presetSubtype="10"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randombar(horizontal)">
                                      <p:cBhvr>
                                        <p:cTn id="26" dur="500"/>
                                        <p:tgtEl>
                                          <p:spTgt spid="13"/>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randombar(horizontal)">
                                      <p:cBhvr>
                                        <p:cTn id="2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animBg="1"/>
      <p:bldP spid="12" grpId="0"/>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5400000">
            <a:off x="0" y="46863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7092280" y="4707994"/>
            <a:ext cx="2051720" cy="2150006"/>
          </a:xfrm>
          <a:prstGeom prst="rect">
            <a:avLst/>
          </a:prstGeom>
          <a:noFill/>
          <a:ln w="9525">
            <a:noFill/>
            <a:miter lim="800000"/>
            <a:headEnd/>
            <a:tailEnd/>
          </a:ln>
        </p:spPr>
      </p:pic>
      <p:sp>
        <p:nvSpPr>
          <p:cNvPr id="6" name="Rectangle 5"/>
          <p:cNvSpPr/>
          <p:nvPr/>
        </p:nvSpPr>
        <p:spPr>
          <a:xfrm>
            <a:off x="209722" y="-697233"/>
            <a:ext cx="2130030" cy="3770263"/>
          </a:xfrm>
          <a:prstGeom prst="rect">
            <a:avLst/>
          </a:prstGeom>
          <a:noFill/>
        </p:spPr>
        <p:txBody>
          <a:bodyPr wrap="square" lIns="91440" tIns="45720" rIns="91440" bIns="45720">
            <a:spAutoFit/>
          </a:bodyPr>
          <a:lstStyle/>
          <a:p>
            <a:pPr algn="ctr"/>
            <a:r>
              <a:rPr lang="en-US" sz="23900" b="1" dirty="0">
                <a:ln w="17780" cmpd="sng">
                  <a:solidFill>
                    <a:srgbClr val="FFFFFF"/>
                  </a:solidFill>
                  <a:prstDash val="solid"/>
                  <a:miter lim="800000"/>
                </a:ln>
                <a:solidFill>
                  <a:srgbClr val="FF0000"/>
                </a:solidFill>
                <a:effectLst>
                  <a:outerShdw blurRad="50800" algn="tl" rotWithShape="0">
                    <a:srgbClr val="000000"/>
                  </a:outerShdw>
                </a:effectLst>
              </a:rPr>
              <a:t>M</a:t>
            </a:r>
            <a:endParaRPr lang="en-US" sz="23900" b="1" cap="none" spc="0" dirty="0">
              <a:ln w="17780" cmpd="sng">
                <a:solidFill>
                  <a:srgbClr val="FFFFFF"/>
                </a:solidFill>
                <a:prstDash val="solid"/>
                <a:miter lim="800000"/>
              </a:ln>
              <a:solidFill>
                <a:srgbClr val="FF0000"/>
              </a:solidFill>
              <a:effectLst>
                <a:outerShdw blurRad="50800" algn="tl" rotWithShape="0">
                  <a:srgbClr val="000000"/>
                </a:outerShdw>
              </a:effectLst>
            </a:endParaRPr>
          </a:p>
        </p:txBody>
      </p:sp>
      <p:sp>
        <p:nvSpPr>
          <p:cNvPr id="7" name="TextBox 6"/>
          <p:cNvSpPr txBox="1"/>
          <p:nvPr/>
        </p:nvSpPr>
        <p:spPr>
          <a:xfrm>
            <a:off x="2339752" y="332656"/>
            <a:ext cx="6336704" cy="769441"/>
          </a:xfrm>
          <a:prstGeom prst="rect">
            <a:avLst/>
          </a:prstGeom>
          <a:noFill/>
        </p:spPr>
        <p:txBody>
          <a:bodyPr wrap="square" rtlCol="0">
            <a:spAutoFit/>
          </a:bodyPr>
          <a:lstStyle/>
          <a:p>
            <a:r>
              <a:rPr lang="en-ZA" sz="4400" dirty="0"/>
              <a:t>anner	</a:t>
            </a:r>
          </a:p>
        </p:txBody>
      </p:sp>
      <p:sp>
        <p:nvSpPr>
          <p:cNvPr id="8" name="Rectangle 7"/>
          <p:cNvSpPr/>
          <p:nvPr/>
        </p:nvSpPr>
        <p:spPr>
          <a:xfrm>
            <a:off x="2305113" y="1102097"/>
            <a:ext cx="6962314" cy="2585323"/>
          </a:xfrm>
          <a:prstGeom prst="rect">
            <a:avLst/>
          </a:prstGeom>
        </p:spPr>
        <p:txBody>
          <a:bodyPr wrap="square">
            <a:spAutoFit/>
          </a:bodyPr>
          <a:lstStyle/>
          <a:p>
            <a:pPr marL="285750" indent="-285750">
              <a:buFont typeface="Wingdings" pitchFamily="2" charset="2"/>
              <a:buChar char="q"/>
            </a:pPr>
            <a:r>
              <a:rPr lang="en-ZA" sz="2700" dirty="0"/>
              <a:t>The MANNER answers the HOW question.  How is it being done.</a:t>
            </a:r>
          </a:p>
          <a:p>
            <a:pPr marL="285750" indent="-285750">
              <a:buFont typeface="Wingdings" pitchFamily="2" charset="2"/>
              <a:buChar char="q"/>
            </a:pPr>
            <a:r>
              <a:rPr lang="en-ZA" sz="2700" dirty="0"/>
              <a:t>The MANNER is an adjective (byvoeglike </a:t>
            </a:r>
            <a:r>
              <a:rPr lang="en-ZA" sz="2700" dirty="0" err="1"/>
              <a:t>naamwoord</a:t>
            </a:r>
            <a:r>
              <a:rPr lang="en-ZA" sz="2700" dirty="0"/>
              <a:t>) or adverb (</a:t>
            </a:r>
            <a:r>
              <a:rPr lang="en-ZA" sz="2700" dirty="0" err="1"/>
              <a:t>bywoord</a:t>
            </a:r>
            <a:r>
              <a:rPr lang="en-ZA" sz="2700" dirty="0"/>
              <a:t>).</a:t>
            </a:r>
          </a:p>
          <a:p>
            <a:pPr marL="285750" indent="-285750">
              <a:buFont typeface="Wingdings" pitchFamily="2" charset="2"/>
              <a:buChar char="q"/>
            </a:pPr>
            <a:r>
              <a:rPr lang="en-ZA" sz="2700" dirty="0"/>
              <a:t>The describing word can be put into degrees of comparison.</a:t>
            </a:r>
          </a:p>
        </p:txBody>
      </p:sp>
      <p:sp>
        <p:nvSpPr>
          <p:cNvPr id="10" name="Rounded Rectangle 9"/>
          <p:cNvSpPr/>
          <p:nvPr/>
        </p:nvSpPr>
        <p:spPr>
          <a:xfrm>
            <a:off x="6668081" y="4915247"/>
            <a:ext cx="912396" cy="504056"/>
          </a:xfrm>
          <a:prstGeom prst="roundRect">
            <a:avLst/>
          </a:prstGeom>
          <a:solidFill>
            <a:srgbClr val="FF000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ZA" dirty="0"/>
          </a:p>
        </p:txBody>
      </p:sp>
      <p:sp>
        <p:nvSpPr>
          <p:cNvPr id="11" name="TextBox 10"/>
          <p:cNvSpPr txBox="1"/>
          <p:nvPr/>
        </p:nvSpPr>
        <p:spPr>
          <a:xfrm>
            <a:off x="148803" y="3206402"/>
            <a:ext cx="2511655" cy="1200329"/>
          </a:xfrm>
          <a:prstGeom prst="rect">
            <a:avLst/>
          </a:prstGeom>
          <a:noFill/>
        </p:spPr>
        <p:txBody>
          <a:bodyPr wrap="square" rtlCol="0">
            <a:spAutoFit/>
          </a:bodyPr>
          <a:lstStyle/>
          <a:p>
            <a:r>
              <a:rPr lang="en-ZA" sz="7200" b="1" dirty="0">
                <a:ln w="1905"/>
                <a:solidFill>
                  <a:srgbClr val="FF0000"/>
                </a:solidFill>
                <a:effectLst>
                  <a:innerShdw blurRad="69850" dist="43180" dir="5400000">
                    <a:srgbClr val="000000">
                      <a:alpha val="65000"/>
                    </a:srgbClr>
                  </a:innerShdw>
                </a:effectLst>
              </a:rPr>
              <a:t>HARD</a:t>
            </a:r>
          </a:p>
        </p:txBody>
      </p:sp>
      <p:cxnSp>
        <p:nvCxnSpPr>
          <p:cNvPr id="12" name="Straight Arrow Connector 11"/>
          <p:cNvCxnSpPr>
            <a:stCxn id="10" idx="0"/>
            <a:endCxn id="11" idx="3"/>
          </p:cNvCxnSpPr>
          <p:nvPr/>
        </p:nvCxnSpPr>
        <p:spPr>
          <a:xfrm flipH="1" flipV="1">
            <a:off x="2660458" y="3806567"/>
            <a:ext cx="4463821" cy="110868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404631" y="4880694"/>
            <a:ext cx="6175846" cy="1077218"/>
          </a:xfrm>
          <a:prstGeom prst="rect">
            <a:avLst/>
          </a:prstGeom>
          <a:ln w="57150">
            <a:solidFill>
              <a:schemeClr val="tx1"/>
            </a:solidFill>
          </a:ln>
        </p:spPr>
        <p:txBody>
          <a:bodyPr wrap="square">
            <a:spAutoFit/>
          </a:bodyPr>
          <a:lstStyle/>
          <a:p>
            <a:pPr algn="ctr"/>
            <a:r>
              <a:rPr lang="en-ZA" sz="3200" dirty="0"/>
              <a:t>Die seun het gister sy rugbybal hard oor die pale geskop om te oefen.</a:t>
            </a:r>
          </a:p>
        </p:txBody>
      </p:sp>
    </p:spTree>
    <p:extLst>
      <p:ext uri="{BB962C8B-B14F-4D97-AF65-F5344CB8AC3E}">
        <p14:creationId xmlns:p14="http://schemas.microsoft.com/office/powerpoint/2010/main" val="4272583099"/>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anim calcmode="lin" valueType="num">
                                      <p:cBhvr>
                                        <p:cTn id="9"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anim calcmode="lin" valueType="num">
                                      <p:cBhvr>
                                        <p:cTn id="17" dur="1000" fill="hold"/>
                                        <p:tgtEl>
                                          <p:spTgt spid="9"/>
                                        </p:tgtEl>
                                        <p:attrNameLst>
                                          <p:attrName>ppt_x</p:attrName>
                                        </p:attrNameLst>
                                      </p:cBhvr>
                                      <p:tavLst>
                                        <p:tav tm="0">
                                          <p:val>
                                            <p:strVal val="#ppt_x"/>
                                          </p:val>
                                        </p:tav>
                                        <p:tav tm="100000">
                                          <p:val>
                                            <p:strVal val="#ppt_x"/>
                                          </p:val>
                                        </p:tav>
                                      </p:tavLst>
                                    </p:anim>
                                    <p:anim calcmode="lin" valueType="num">
                                      <p:cBhvr>
                                        <p:cTn id="1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randombar(horizontal)">
                                      <p:cBhvr>
                                        <p:cTn id="26" dur="500"/>
                                        <p:tgtEl>
                                          <p:spTgt spid="11"/>
                                        </p:tgtEl>
                                      </p:cBhvr>
                                    </p:animEffect>
                                  </p:childTnLst>
                                </p:cTn>
                              </p:par>
                              <p:par>
                                <p:cTn id="27" presetID="14" presetClass="entr" presetSubtype="1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randombar(horizontal)">
                                      <p:cBhvr>
                                        <p:cTn id="2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11" grpId="0"/>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5400000">
            <a:off x="50800" y="46863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7120055" y="4737100"/>
            <a:ext cx="2023945" cy="2120900"/>
          </a:xfrm>
          <a:prstGeom prst="rect">
            <a:avLst/>
          </a:prstGeom>
          <a:noFill/>
          <a:ln w="9525">
            <a:noFill/>
            <a:miter lim="800000"/>
            <a:headEnd/>
            <a:tailEnd/>
          </a:ln>
        </p:spPr>
      </p:pic>
      <p:sp>
        <p:nvSpPr>
          <p:cNvPr id="6" name="Rectangle 5"/>
          <p:cNvSpPr/>
          <p:nvPr/>
        </p:nvSpPr>
        <p:spPr>
          <a:xfrm>
            <a:off x="209722" y="-697233"/>
            <a:ext cx="2130030" cy="3770263"/>
          </a:xfrm>
          <a:prstGeom prst="rect">
            <a:avLst/>
          </a:prstGeom>
          <a:noFill/>
        </p:spPr>
        <p:txBody>
          <a:bodyPr wrap="square" lIns="91440" tIns="45720" rIns="91440" bIns="45720">
            <a:spAutoFit/>
          </a:bodyPr>
          <a:lstStyle/>
          <a:p>
            <a:pPr algn="ctr"/>
            <a:r>
              <a:rPr lang="en-US" sz="23900" b="1" dirty="0">
                <a:ln w="17780" cmpd="sng">
                  <a:solidFill>
                    <a:srgbClr val="FFFFFF"/>
                  </a:solidFill>
                  <a:prstDash val="solid"/>
                  <a:miter lim="800000"/>
                </a:ln>
                <a:solidFill>
                  <a:srgbClr val="FF0000"/>
                </a:solidFill>
                <a:effectLst>
                  <a:outerShdw blurRad="50800" algn="tl" rotWithShape="0">
                    <a:srgbClr val="000000"/>
                  </a:outerShdw>
                </a:effectLst>
              </a:rPr>
              <a:t>P</a:t>
            </a:r>
            <a:endParaRPr lang="en-US" sz="23900" b="1" cap="none" spc="0" dirty="0">
              <a:ln w="17780" cmpd="sng">
                <a:solidFill>
                  <a:srgbClr val="FFFFFF"/>
                </a:solidFill>
                <a:prstDash val="solid"/>
                <a:miter lim="800000"/>
              </a:ln>
              <a:solidFill>
                <a:srgbClr val="FF0000"/>
              </a:solidFill>
              <a:effectLst>
                <a:outerShdw blurRad="50800" algn="tl" rotWithShape="0">
                  <a:srgbClr val="000000"/>
                </a:outerShdw>
              </a:effectLst>
            </a:endParaRPr>
          </a:p>
        </p:txBody>
      </p:sp>
      <p:sp>
        <p:nvSpPr>
          <p:cNvPr id="7" name="TextBox 6"/>
          <p:cNvSpPr txBox="1"/>
          <p:nvPr/>
        </p:nvSpPr>
        <p:spPr>
          <a:xfrm>
            <a:off x="1979712" y="332656"/>
            <a:ext cx="6912768" cy="769441"/>
          </a:xfrm>
          <a:prstGeom prst="rect">
            <a:avLst/>
          </a:prstGeom>
          <a:noFill/>
        </p:spPr>
        <p:txBody>
          <a:bodyPr wrap="square" rtlCol="0">
            <a:spAutoFit/>
          </a:bodyPr>
          <a:lstStyle/>
          <a:p>
            <a:r>
              <a:rPr lang="en-ZA" sz="4400" dirty="0"/>
              <a:t>lace			</a:t>
            </a:r>
          </a:p>
        </p:txBody>
      </p:sp>
      <p:sp>
        <p:nvSpPr>
          <p:cNvPr id="9" name="Rectangle 8"/>
          <p:cNvSpPr/>
          <p:nvPr/>
        </p:nvSpPr>
        <p:spPr>
          <a:xfrm>
            <a:off x="1831750" y="1200133"/>
            <a:ext cx="7208692" cy="3000821"/>
          </a:xfrm>
          <a:prstGeom prst="rect">
            <a:avLst/>
          </a:prstGeom>
        </p:spPr>
        <p:txBody>
          <a:bodyPr wrap="square">
            <a:spAutoFit/>
          </a:bodyPr>
          <a:lstStyle/>
          <a:p>
            <a:pPr marL="285750" indent="-285750">
              <a:buFont typeface="Wingdings" pitchFamily="2" charset="2"/>
              <a:buChar char="q"/>
            </a:pPr>
            <a:r>
              <a:rPr lang="en-ZA" sz="2700" dirty="0"/>
              <a:t>The Place answers the WHERE question.</a:t>
            </a:r>
          </a:p>
          <a:p>
            <a:pPr marL="285750" indent="-285750">
              <a:buFont typeface="Wingdings" pitchFamily="2" charset="2"/>
              <a:buChar char="q"/>
            </a:pPr>
            <a:r>
              <a:rPr lang="en-ZA" sz="2700" dirty="0"/>
              <a:t>The PLACE always has a preposition (voorsetsel), it is the preposition that gives away the place.</a:t>
            </a:r>
          </a:p>
          <a:p>
            <a:pPr marL="285750" indent="-285750">
              <a:buFont typeface="Wingdings" pitchFamily="2" charset="2"/>
              <a:buChar char="q"/>
            </a:pPr>
            <a:r>
              <a:rPr lang="en-ZA" sz="2700" b="1" dirty="0"/>
              <a:t>Voorsetsels</a:t>
            </a:r>
            <a:r>
              <a:rPr lang="en-ZA" sz="2700" dirty="0"/>
              <a:t>:  IN, AAN, AGTER, BY, BO, LANGS, MET, NA, ONDER, OM, OOR, OP, TEEN, UIT, VOOR, ens.</a:t>
            </a:r>
          </a:p>
        </p:txBody>
      </p:sp>
      <p:sp>
        <p:nvSpPr>
          <p:cNvPr id="11" name="Rounded Rectangle 10"/>
          <p:cNvSpPr/>
          <p:nvPr/>
        </p:nvSpPr>
        <p:spPr>
          <a:xfrm>
            <a:off x="1715502" y="5740437"/>
            <a:ext cx="2064410" cy="504056"/>
          </a:xfrm>
          <a:prstGeom prst="roundRect">
            <a:avLst/>
          </a:prstGeom>
          <a:solidFill>
            <a:srgbClr val="FF000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ZA" dirty="0"/>
          </a:p>
        </p:txBody>
      </p:sp>
      <p:sp>
        <p:nvSpPr>
          <p:cNvPr id="12" name="TextBox 11"/>
          <p:cNvSpPr txBox="1"/>
          <p:nvPr/>
        </p:nvSpPr>
        <p:spPr>
          <a:xfrm>
            <a:off x="4211960" y="3743895"/>
            <a:ext cx="4579354" cy="1015663"/>
          </a:xfrm>
          <a:prstGeom prst="rect">
            <a:avLst/>
          </a:prstGeom>
          <a:noFill/>
        </p:spPr>
        <p:txBody>
          <a:bodyPr wrap="square" rtlCol="0">
            <a:spAutoFit/>
          </a:bodyPr>
          <a:lstStyle/>
          <a:p>
            <a:r>
              <a:rPr lang="en-ZA" sz="6000" b="1" dirty="0">
                <a:ln w="1905"/>
                <a:solidFill>
                  <a:srgbClr val="FF0000"/>
                </a:solidFill>
                <a:effectLst>
                  <a:innerShdw blurRad="69850" dist="43180" dir="5400000">
                    <a:srgbClr val="000000">
                      <a:alpha val="65000"/>
                    </a:srgbClr>
                  </a:innerShdw>
                </a:effectLst>
              </a:rPr>
              <a:t>OOR DIE PALE</a:t>
            </a:r>
          </a:p>
        </p:txBody>
      </p:sp>
      <p:cxnSp>
        <p:nvCxnSpPr>
          <p:cNvPr id="13" name="Straight Arrow Connector 12"/>
          <p:cNvCxnSpPr>
            <a:stCxn id="11" idx="0"/>
            <a:endCxn id="12" idx="2"/>
          </p:cNvCxnSpPr>
          <p:nvPr/>
        </p:nvCxnSpPr>
        <p:spPr>
          <a:xfrm flipV="1">
            <a:off x="2747707" y="4759558"/>
            <a:ext cx="3753930" cy="980879"/>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392490" y="5167275"/>
            <a:ext cx="6175846" cy="1077218"/>
          </a:xfrm>
          <a:prstGeom prst="rect">
            <a:avLst/>
          </a:prstGeom>
          <a:ln w="57150">
            <a:solidFill>
              <a:schemeClr val="tx1"/>
            </a:solidFill>
          </a:ln>
        </p:spPr>
        <p:txBody>
          <a:bodyPr wrap="square">
            <a:spAutoFit/>
          </a:bodyPr>
          <a:lstStyle/>
          <a:p>
            <a:pPr algn="ctr"/>
            <a:r>
              <a:rPr lang="en-ZA" sz="3200" dirty="0"/>
              <a:t>Die seun het gister sy rugbybal hard oor die pale geskop om te oefen.</a:t>
            </a:r>
          </a:p>
        </p:txBody>
      </p:sp>
    </p:spTree>
    <p:extLst>
      <p:ext uri="{BB962C8B-B14F-4D97-AF65-F5344CB8AC3E}">
        <p14:creationId xmlns:p14="http://schemas.microsoft.com/office/powerpoint/2010/main" val="1991489459"/>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9"/>
                                        </p:tgtEl>
                                        <p:attrNameLst>
                                          <p:attrName>ppt_y</p:attrName>
                                        </p:attrNameLst>
                                      </p:cBhvr>
                                      <p:tavLst>
                                        <p:tav tm="0">
                                          <p:val>
                                            <p:strVal val="#ppt_y"/>
                                          </p:val>
                                        </p:tav>
                                        <p:tav tm="100000">
                                          <p:val>
                                            <p:strVal val="#ppt_y"/>
                                          </p:val>
                                        </p:tav>
                                      </p:tavLst>
                                    </p:anim>
                                    <p:anim calcmode="lin" valueType="num">
                                      <p:cBhvr>
                                        <p:cTn id="9" dur="500" fill="hold"/>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9"/>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1000"/>
                                        <p:tgtEl>
                                          <p:spTgt spid="10"/>
                                        </p:tgtEl>
                                      </p:cBhvr>
                                    </p:animEffect>
                                    <p:anim calcmode="lin" valueType="num">
                                      <p:cBhvr>
                                        <p:cTn id="17" dur="1000" fill="hold"/>
                                        <p:tgtEl>
                                          <p:spTgt spid="10"/>
                                        </p:tgtEl>
                                        <p:attrNameLst>
                                          <p:attrName>ppt_x</p:attrName>
                                        </p:attrNameLst>
                                      </p:cBhvr>
                                      <p:tavLst>
                                        <p:tav tm="0">
                                          <p:val>
                                            <p:strVal val="#ppt_x"/>
                                          </p:val>
                                        </p:tav>
                                        <p:tav tm="100000">
                                          <p:val>
                                            <p:strVal val="#ppt_x"/>
                                          </p:val>
                                        </p:tav>
                                      </p:tavLst>
                                    </p:anim>
                                    <p:anim calcmode="lin" valueType="num">
                                      <p:cBhvr>
                                        <p:cTn id="1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randombar(horizontal)">
                                      <p:cBhvr>
                                        <p:cTn id="23" dur="500"/>
                                        <p:tgtEl>
                                          <p:spTgt spid="11"/>
                                        </p:tgtEl>
                                      </p:cBhvr>
                                    </p:animEffect>
                                  </p:childTnLst>
                                </p:cTn>
                              </p:par>
                              <p:par>
                                <p:cTn id="24" presetID="14" presetClass="entr" presetSubtype="10"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randombar(horizontal)">
                                      <p:cBhvr>
                                        <p:cTn id="26" dur="500"/>
                                        <p:tgtEl>
                                          <p:spTgt spid="13"/>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randombar(horizontal)">
                                      <p:cBhvr>
                                        <p:cTn id="2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animBg="1"/>
      <p:bldP spid="12" grpId="0"/>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5400000">
            <a:off x="41819" y="4686299"/>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948264" y="4557078"/>
            <a:ext cx="2195736" cy="2300921"/>
          </a:xfrm>
          <a:prstGeom prst="rect">
            <a:avLst/>
          </a:prstGeom>
          <a:noFill/>
          <a:ln w="9525">
            <a:noFill/>
            <a:miter lim="800000"/>
            <a:headEnd/>
            <a:tailEnd/>
          </a:ln>
        </p:spPr>
      </p:pic>
      <p:sp>
        <p:nvSpPr>
          <p:cNvPr id="6" name="Rectangle 5"/>
          <p:cNvSpPr/>
          <p:nvPr/>
        </p:nvSpPr>
        <p:spPr>
          <a:xfrm>
            <a:off x="-50800" y="-963488"/>
            <a:ext cx="2147430" cy="3770263"/>
          </a:xfrm>
          <a:prstGeom prst="rect">
            <a:avLst/>
          </a:prstGeom>
          <a:noFill/>
        </p:spPr>
        <p:txBody>
          <a:bodyPr wrap="square" lIns="91440" tIns="45720" rIns="91440" bIns="45720">
            <a:spAutoFit/>
          </a:bodyPr>
          <a:lstStyle/>
          <a:p>
            <a:pPr algn="ctr"/>
            <a:r>
              <a:rPr lang="en-US" sz="23900" b="1" cap="none" spc="0" dirty="0">
                <a:ln w="17780" cmpd="sng">
                  <a:solidFill>
                    <a:srgbClr val="FFFFFF"/>
                  </a:solidFill>
                  <a:prstDash val="solid"/>
                  <a:miter lim="800000"/>
                </a:ln>
                <a:solidFill>
                  <a:srgbClr val="66FF33"/>
                </a:solidFill>
                <a:effectLst>
                  <a:outerShdw blurRad="50800" algn="tl" rotWithShape="0">
                    <a:srgbClr val="000000"/>
                  </a:outerShdw>
                </a:effectLst>
              </a:rPr>
              <a:t>v</a:t>
            </a:r>
          </a:p>
        </p:txBody>
      </p:sp>
      <p:sp>
        <p:nvSpPr>
          <p:cNvPr id="7" name="TextBox 6"/>
          <p:cNvSpPr txBox="1"/>
          <p:nvPr/>
        </p:nvSpPr>
        <p:spPr>
          <a:xfrm>
            <a:off x="1619672" y="332656"/>
            <a:ext cx="6840760" cy="769441"/>
          </a:xfrm>
          <a:prstGeom prst="rect">
            <a:avLst/>
          </a:prstGeom>
          <a:noFill/>
        </p:spPr>
        <p:txBody>
          <a:bodyPr wrap="square" rtlCol="0">
            <a:spAutoFit/>
          </a:bodyPr>
          <a:lstStyle/>
          <a:p>
            <a:r>
              <a:rPr lang="en-ZA" sz="4400" dirty="0"/>
              <a:t>erb 2 			</a:t>
            </a:r>
          </a:p>
        </p:txBody>
      </p:sp>
      <p:sp>
        <p:nvSpPr>
          <p:cNvPr id="8" name="Rectangle 7"/>
          <p:cNvSpPr/>
          <p:nvPr/>
        </p:nvSpPr>
        <p:spPr>
          <a:xfrm>
            <a:off x="1435706" y="1102439"/>
            <a:ext cx="7708294" cy="3093154"/>
          </a:xfrm>
          <a:prstGeom prst="rect">
            <a:avLst/>
          </a:prstGeom>
        </p:spPr>
        <p:txBody>
          <a:bodyPr wrap="square">
            <a:spAutoFit/>
          </a:bodyPr>
          <a:lstStyle/>
          <a:p>
            <a:pPr marL="285750" indent="-285750">
              <a:buFont typeface="Wingdings" pitchFamily="2" charset="2"/>
              <a:buChar char="q"/>
            </a:pPr>
            <a:r>
              <a:rPr lang="en-ZA" sz="2700" dirty="0"/>
              <a:t>The second verb of the sentence.</a:t>
            </a:r>
          </a:p>
          <a:p>
            <a:pPr marL="285750" indent="-285750">
              <a:buFont typeface="Wingdings" pitchFamily="2" charset="2"/>
              <a:buChar char="q"/>
            </a:pPr>
            <a:r>
              <a:rPr lang="en-ZA" sz="2800" dirty="0"/>
              <a:t>The present tense sentence does not have a second verb.  </a:t>
            </a:r>
          </a:p>
          <a:p>
            <a:pPr marL="285750" indent="-285750">
              <a:buFont typeface="Wingdings" pitchFamily="2" charset="2"/>
              <a:buChar char="q"/>
            </a:pPr>
            <a:r>
              <a:rPr lang="en-ZA" sz="2800" dirty="0"/>
              <a:t>The second verb is the main verb in the past and future tense sentences. </a:t>
            </a:r>
          </a:p>
          <a:p>
            <a:pPr marL="285750" indent="-285750">
              <a:buFont typeface="Wingdings" pitchFamily="2" charset="2"/>
              <a:buChar char="q"/>
            </a:pPr>
            <a:r>
              <a:rPr lang="en-ZA" sz="2800" dirty="0"/>
              <a:t>The past tense verb usually has a “ge” in front of the word.</a:t>
            </a:r>
          </a:p>
        </p:txBody>
      </p:sp>
      <p:sp>
        <p:nvSpPr>
          <p:cNvPr id="10" name="Rounded Rectangle 9"/>
          <p:cNvSpPr/>
          <p:nvPr/>
        </p:nvSpPr>
        <p:spPr>
          <a:xfrm>
            <a:off x="3906002" y="5688784"/>
            <a:ext cx="1134050" cy="504056"/>
          </a:xfrm>
          <a:prstGeom prst="roundRect">
            <a:avLst/>
          </a:prstGeom>
          <a:solidFill>
            <a:srgbClr val="66FF33"/>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ZA" dirty="0"/>
          </a:p>
        </p:txBody>
      </p:sp>
      <p:sp>
        <p:nvSpPr>
          <p:cNvPr id="11" name="TextBox 10"/>
          <p:cNvSpPr txBox="1"/>
          <p:nvPr/>
        </p:nvSpPr>
        <p:spPr>
          <a:xfrm>
            <a:off x="4103595" y="3687471"/>
            <a:ext cx="3493390" cy="1107996"/>
          </a:xfrm>
          <a:prstGeom prst="rect">
            <a:avLst/>
          </a:prstGeom>
          <a:noFill/>
        </p:spPr>
        <p:txBody>
          <a:bodyPr wrap="square" rtlCol="0">
            <a:spAutoFit/>
          </a:bodyPr>
          <a:lstStyle/>
          <a:p>
            <a:r>
              <a:rPr lang="en-ZA" sz="6600" b="1" dirty="0">
                <a:ln w="1905"/>
                <a:solidFill>
                  <a:srgbClr val="66FF33"/>
                </a:solidFill>
                <a:effectLst>
                  <a:innerShdw blurRad="69850" dist="43180" dir="5400000">
                    <a:srgbClr val="000000">
                      <a:alpha val="65000"/>
                    </a:srgbClr>
                  </a:innerShdw>
                </a:effectLst>
              </a:rPr>
              <a:t>GESKOP</a:t>
            </a:r>
            <a:endParaRPr lang="en-ZA" sz="7200" b="1" dirty="0">
              <a:ln w="1905"/>
              <a:solidFill>
                <a:srgbClr val="66FF33"/>
              </a:solidFill>
              <a:effectLst>
                <a:innerShdw blurRad="69850" dist="43180" dir="5400000">
                  <a:srgbClr val="000000">
                    <a:alpha val="65000"/>
                  </a:srgbClr>
                </a:innerShdw>
              </a:effectLst>
            </a:endParaRPr>
          </a:p>
        </p:txBody>
      </p:sp>
      <p:cxnSp>
        <p:nvCxnSpPr>
          <p:cNvPr id="12" name="Straight Arrow Connector 11"/>
          <p:cNvCxnSpPr>
            <a:stCxn id="10" idx="0"/>
            <a:endCxn id="11" idx="2"/>
          </p:cNvCxnSpPr>
          <p:nvPr/>
        </p:nvCxnSpPr>
        <p:spPr>
          <a:xfrm flipV="1">
            <a:off x="4473027" y="4795467"/>
            <a:ext cx="1377263" cy="893317"/>
          </a:xfrm>
          <a:prstGeom prst="straightConnector1">
            <a:avLst/>
          </a:prstGeom>
          <a:ln w="76200">
            <a:solidFill>
              <a:srgbClr val="66FF33"/>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421139" y="5168929"/>
            <a:ext cx="6175846" cy="1077218"/>
          </a:xfrm>
          <a:prstGeom prst="rect">
            <a:avLst/>
          </a:prstGeom>
          <a:ln w="57150">
            <a:solidFill>
              <a:schemeClr val="tx1"/>
            </a:solidFill>
          </a:ln>
        </p:spPr>
        <p:txBody>
          <a:bodyPr wrap="square">
            <a:spAutoFit/>
          </a:bodyPr>
          <a:lstStyle/>
          <a:p>
            <a:pPr algn="ctr"/>
            <a:r>
              <a:rPr lang="en-ZA" sz="3200" dirty="0"/>
              <a:t>Die seun het gister sy rugbybal hard oor die pale geskop om te oefen.</a:t>
            </a:r>
          </a:p>
        </p:txBody>
      </p:sp>
    </p:spTree>
    <p:extLst>
      <p:ext uri="{BB962C8B-B14F-4D97-AF65-F5344CB8AC3E}">
        <p14:creationId xmlns:p14="http://schemas.microsoft.com/office/powerpoint/2010/main" val="499008951"/>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anim calcmode="lin" valueType="num">
                                      <p:cBhvr>
                                        <p:cTn id="9"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anim calcmode="lin" valueType="num">
                                      <p:cBhvr>
                                        <p:cTn id="17" dur="1000" fill="hold"/>
                                        <p:tgtEl>
                                          <p:spTgt spid="9"/>
                                        </p:tgtEl>
                                        <p:attrNameLst>
                                          <p:attrName>ppt_x</p:attrName>
                                        </p:attrNameLst>
                                      </p:cBhvr>
                                      <p:tavLst>
                                        <p:tav tm="0">
                                          <p:val>
                                            <p:strVal val="#ppt_x"/>
                                          </p:val>
                                        </p:tav>
                                        <p:tav tm="100000">
                                          <p:val>
                                            <p:strVal val="#ppt_x"/>
                                          </p:val>
                                        </p:tav>
                                      </p:tavLst>
                                    </p:anim>
                                    <p:anim calcmode="lin" valueType="num">
                                      <p:cBhvr>
                                        <p:cTn id="1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par>
                                <p:cTn id="24" presetID="14" presetClass="entr" presetSubtype="10" fill="hold"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randombar(horizontal)">
                                      <p:cBhvr>
                                        <p:cTn id="26" dur="500"/>
                                        <p:tgtEl>
                                          <p:spTgt spid="12"/>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randombar(horizontal)">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11" grpId="0"/>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5400000">
            <a:off x="0" y="46863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6" name="Rectangle 5"/>
          <p:cNvSpPr/>
          <p:nvPr/>
        </p:nvSpPr>
        <p:spPr>
          <a:xfrm>
            <a:off x="-252536" y="-697234"/>
            <a:ext cx="2130030" cy="3770263"/>
          </a:xfrm>
          <a:prstGeom prst="rect">
            <a:avLst/>
          </a:prstGeom>
          <a:noFill/>
        </p:spPr>
        <p:txBody>
          <a:bodyPr wrap="square" lIns="91440" tIns="45720" rIns="91440" bIns="45720">
            <a:spAutoFit/>
          </a:bodyPr>
          <a:lstStyle/>
          <a:p>
            <a:pPr algn="ctr"/>
            <a:r>
              <a:rPr lang="en-US" sz="23900" b="1" dirty="0">
                <a:ln w="17780" cmpd="sng">
                  <a:solidFill>
                    <a:srgbClr val="FFFFFF"/>
                  </a:solidFill>
                  <a:prstDash val="solid"/>
                  <a:miter lim="800000"/>
                </a:ln>
                <a:solidFill>
                  <a:srgbClr val="FF0000"/>
                </a:solidFill>
                <a:effectLst>
                  <a:outerShdw blurRad="50800" algn="tl" rotWithShape="0">
                    <a:srgbClr val="000000"/>
                  </a:outerShdw>
                </a:effectLst>
                <a:latin typeface="Algerian" pitchFamily="82" charset="0"/>
              </a:rPr>
              <a:t>I</a:t>
            </a:r>
            <a:endParaRPr lang="en-US" sz="23900" b="1" cap="none" spc="0" dirty="0">
              <a:ln w="17780" cmpd="sng">
                <a:solidFill>
                  <a:srgbClr val="FFFFFF"/>
                </a:solidFill>
                <a:prstDash val="solid"/>
                <a:miter lim="800000"/>
              </a:ln>
              <a:solidFill>
                <a:srgbClr val="FF0000"/>
              </a:solidFill>
              <a:effectLst>
                <a:outerShdw blurRad="50800" algn="tl" rotWithShape="0">
                  <a:srgbClr val="000000"/>
                </a:outerShdw>
              </a:effectLst>
              <a:latin typeface="Algerian" pitchFamily="82" charset="0"/>
            </a:endParaRPr>
          </a:p>
        </p:txBody>
      </p:sp>
      <p:sp>
        <p:nvSpPr>
          <p:cNvPr id="7" name="TextBox 6"/>
          <p:cNvSpPr txBox="1"/>
          <p:nvPr/>
        </p:nvSpPr>
        <p:spPr>
          <a:xfrm>
            <a:off x="1060450" y="343370"/>
            <a:ext cx="8029400" cy="769441"/>
          </a:xfrm>
          <a:prstGeom prst="rect">
            <a:avLst/>
          </a:prstGeom>
          <a:noFill/>
        </p:spPr>
        <p:txBody>
          <a:bodyPr wrap="square" rtlCol="0">
            <a:spAutoFit/>
          </a:bodyPr>
          <a:lstStyle/>
          <a:p>
            <a:r>
              <a:rPr lang="en-ZA" sz="4400" dirty="0"/>
              <a:t>nfinitive		</a:t>
            </a:r>
          </a:p>
        </p:txBody>
      </p:sp>
      <p:sp>
        <p:nvSpPr>
          <p:cNvPr id="8" name="Rectangle 7"/>
          <p:cNvSpPr/>
          <p:nvPr/>
        </p:nvSpPr>
        <p:spPr>
          <a:xfrm>
            <a:off x="1400625" y="1187897"/>
            <a:ext cx="7686202" cy="2662267"/>
          </a:xfrm>
          <a:prstGeom prst="rect">
            <a:avLst/>
          </a:prstGeom>
        </p:spPr>
        <p:txBody>
          <a:bodyPr wrap="square">
            <a:spAutoFit/>
          </a:bodyPr>
          <a:lstStyle/>
          <a:p>
            <a:pPr marL="285750" indent="-285750">
              <a:buFont typeface="Wingdings" pitchFamily="2" charset="2"/>
              <a:buChar char="q"/>
            </a:pPr>
            <a:r>
              <a:rPr lang="en-ZA" sz="2700" dirty="0"/>
              <a:t>The infinitive answers the WHY question.</a:t>
            </a:r>
          </a:p>
          <a:p>
            <a:pPr marL="285750" indent="-285750">
              <a:buFont typeface="Wingdings" pitchFamily="2" charset="2"/>
              <a:buChar char="q"/>
            </a:pPr>
            <a:r>
              <a:rPr lang="en-ZA" sz="2800" dirty="0"/>
              <a:t>The infinitive is actually the easiest to identify. </a:t>
            </a:r>
          </a:p>
          <a:p>
            <a:pPr marL="285750" indent="-285750">
              <a:buFont typeface="Wingdings" pitchFamily="2" charset="2"/>
              <a:buChar char="q"/>
            </a:pPr>
            <a:r>
              <a:rPr lang="en-ZA" sz="2800" dirty="0"/>
              <a:t>Everything from OM…TE… to the end of the sentence is the infinitive.  The infinitive gives you the reason for what is said in the beginning of the sentence.</a:t>
            </a:r>
            <a:endParaRPr lang="en-ZA" sz="2700" dirty="0"/>
          </a:p>
        </p:txBody>
      </p:sp>
      <p:sp>
        <p:nvSpPr>
          <p:cNvPr id="10" name="Rounded Rectangle 9"/>
          <p:cNvSpPr/>
          <p:nvPr/>
        </p:nvSpPr>
        <p:spPr>
          <a:xfrm>
            <a:off x="5049822" y="5442606"/>
            <a:ext cx="2042457" cy="504056"/>
          </a:xfrm>
          <a:prstGeom prst="roundRect">
            <a:avLst/>
          </a:prstGeom>
          <a:solidFill>
            <a:srgbClr val="FF000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ZA" dirty="0"/>
          </a:p>
        </p:txBody>
      </p:sp>
      <p:sp>
        <p:nvSpPr>
          <p:cNvPr id="11" name="TextBox 10"/>
          <p:cNvSpPr txBox="1"/>
          <p:nvPr/>
        </p:nvSpPr>
        <p:spPr>
          <a:xfrm>
            <a:off x="179512" y="3575016"/>
            <a:ext cx="4680520" cy="1015663"/>
          </a:xfrm>
          <a:prstGeom prst="rect">
            <a:avLst/>
          </a:prstGeom>
          <a:noFill/>
        </p:spPr>
        <p:txBody>
          <a:bodyPr wrap="square" rtlCol="0">
            <a:spAutoFit/>
          </a:bodyPr>
          <a:lstStyle/>
          <a:p>
            <a:r>
              <a:rPr lang="en-ZA" sz="6000" b="1" dirty="0">
                <a:ln w="1905"/>
                <a:solidFill>
                  <a:srgbClr val="FF0000"/>
                </a:solidFill>
                <a:effectLst>
                  <a:innerShdw blurRad="69850" dist="43180" dir="5400000">
                    <a:srgbClr val="000000">
                      <a:alpha val="65000"/>
                    </a:srgbClr>
                  </a:innerShdw>
                </a:effectLst>
              </a:rPr>
              <a:t>OM TE OEFEN</a:t>
            </a:r>
          </a:p>
        </p:txBody>
      </p:sp>
      <p:cxnSp>
        <p:nvCxnSpPr>
          <p:cNvPr id="12" name="Straight Arrow Connector 11"/>
          <p:cNvCxnSpPr>
            <a:stCxn id="10" idx="0"/>
            <a:endCxn id="11" idx="2"/>
          </p:cNvCxnSpPr>
          <p:nvPr/>
        </p:nvCxnSpPr>
        <p:spPr>
          <a:xfrm flipH="1" flipV="1">
            <a:off x="2519772" y="4590679"/>
            <a:ext cx="3551279" cy="851927"/>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404631" y="4880694"/>
            <a:ext cx="6175846" cy="1077218"/>
          </a:xfrm>
          <a:prstGeom prst="rect">
            <a:avLst/>
          </a:prstGeom>
          <a:ln w="57150">
            <a:solidFill>
              <a:schemeClr val="tx1"/>
            </a:solidFill>
          </a:ln>
        </p:spPr>
        <p:txBody>
          <a:bodyPr wrap="square">
            <a:spAutoFit/>
          </a:bodyPr>
          <a:lstStyle/>
          <a:p>
            <a:pPr algn="ctr"/>
            <a:r>
              <a:rPr lang="en-ZA" sz="3200" dirty="0"/>
              <a:t>Die seun het gister sy rugbybal hard oor die pale geskop om te oefen.</a:t>
            </a:r>
          </a:p>
        </p:txBody>
      </p:sp>
    </p:spTree>
    <p:extLst>
      <p:ext uri="{BB962C8B-B14F-4D97-AF65-F5344CB8AC3E}">
        <p14:creationId xmlns:p14="http://schemas.microsoft.com/office/powerpoint/2010/main" val="2257513947"/>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anim calcmode="lin" valueType="num">
                                      <p:cBhvr>
                                        <p:cTn id="9"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anim calcmode="lin" valueType="num">
                                      <p:cBhvr>
                                        <p:cTn id="17" dur="1000" fill="hold"/>
                                        <p:tgtEl>
                                          <p:spTgt spid="9"/>
                                        </p:tgtEl>
                                        <p:attrNameLst>
                                          <p:attrName>ppt_x</p:attrName>
                                        </p:attrNameLst>
                                      </p:cBhvr>
                                      <p:tavLst>
                                        <p:tav tm="0">
                                          <p:val>
                                            <p:strVal val="#ppt_x"/>
                                          </p:val>
                                        </p:tav>
                                        <p:tav tm="100000">
                                          <p:val>
                                            <p:strVal val="#ppt_x"/>
                                          </p:val>
                                        </p:tav>
                                      </p:tavLst>
                                    </p:anim>
                                    <p:anim calcmode="lin" valueType="num">
                                      <p:cBhvr>
                                        <p:cTn id="1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par>
                                <p:cTn id="24" presetID="14" presetClass="entr" presetSubtype="10" fill="hold"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randombar(horizontal)">
                                      <p:cBhvr>
                                        <p:cTn id="26" dur="500"/>
                                        <p:tgtEl>
                                          <p:spTgt spid="12"/>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randombar(horizontal)">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11" grpId="0"/>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0800000">
            <a:off x="0" y="0"/>
            <a:ext cx="2120900" cy="2222500"/>
          </a:xfrm>
          <a:prstGeom prst="rect">
            <a:avLst/>
          </a:prstGeom>
          <a:noFill/>
          <a:ln w="9525">
            <a:noFill/>
            <a:miter lim="800000"/>
            <a:headEnd/>
            <a:tailEnd/>
          </a:ln>
        </p:spPr>
      </p:pic>
      <p:sp>
        <p:nvSpPr>
          <p:cNvPr id="2" name="Title 1"/>
          <p:cNvSpPr>
            <a:spLocks noGrp="1"/>
          </p:cNvSpPr>
          <p:nvPr>
            <p:ph type="title"/>
          </p:nvPr>
        </p:nvSpPr>
        <p:spPr>
          <a:xfrm>
            <a:off x="1403648" y="260648"/>
            <a:ext cx="7283152" cy="1143000"/>
          </a:xfrm>
        </p:spPr>
        <p:txBody>
          <a:bodyPr>
            <a:normAutofit fontScale="90000"/>
          </a:bodyPr>
          <a:lstStyle/>
          <a:p>
            <a:r>
              <a:rPr lang="en-ZA" dirty="0"/>
              <a:t>Let us look at the following example:</a:t>
            </a:r>
          </a:p>
        </p:txBody>
      </p:sp>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6" name="Rectangle 5"/>
          <p:cNvSpPr/>
          <p:nvPr/>
        </p:nvSpPr>
        <p:spPr>
          <a:xfrm>
            <a:off x="319189" y="1772816"/>
            <a:ext cx="8352928" cy="2123658"/>
          </a:xfrm>
          <a:prstGeom prst="rect">
            <a:avLst/>
          </a:prstGeom>
          <a:ln/>
        </p:spPr>
        <p:style>
          <a:lnRef idx="3">
            <a:schemeClr val="lt1"/>
          </a:lnRef>
          <a:fillRef idx="1">
            <a:schemeClr val="dk1"/>
          </a:fillRef>
          <a:effectRef idx="1">
            <a:schemeClr val="dk1"/>
          </a:effectRef>
          <a:fontRef idx="minor">
            <a:schemeClr val="lt1"/>
          </a:fontRef>
        </p:style>
        <p:txBody>
          <a:bodyPr wrap="square" anchor="ctr">
            <a:spAutoFit/>
          </a:bodyPr>
          <a:lstStyle/>
          <a:p>
            <a:pPr algn="ctr">
              <a:lnSpc>
                <a:spcPct val="150000"/>
              </a:lnSpc>
            </a:pPr>
            <a:r>
              <a:rPr lang="en-ZA" sz="4400" dirty="0"/>
              <a:t>Die seun het gister sy rugbybal hard oor die pale geskop om te oefen.</a:t>
            </a:r>
          </a:p>
        </p:txBody>
      </p:sp>
      <p:sp>
        <p:nvSpPr>
          <p:cNvPr id="7" name="TextBox 6"/>
          <p:cNvSpPr txBox="1"/>
          <p:nvPr/>
        </p:nvSpPr>
        <p:spPr>
          <a:xfrm>
            <a:off x="134439" y="4139203"/>
            <a:ext cx="6989115" cy="1446550"/>
          </a:xfrm>
          <a:prstGeom prst="rect">
            <a:avLst/>
          </a:prstGeom>
          <a:noFill/>
        </p:spPr>
        <p:txBody>
          <a:bodyPr wrap="square" rtlCol="0">
            <a:spAutoFit/>
          </a:bodyPr>
          <a:lstStyle/>
          <a:p>
            <a:r>
              <a:rPr lang="en-ZA" sz="4400" dirty="0">
                <a:effectLst>
                  <a:glow rad="228600">
                    <a:schemeClr val="accent5">
                      <a:satMod val="175000"/>
                      <a:alpha val="40000"/>
                    </a:schemeClr>
                  </a:glow>
                </a:effectLst>
              </a:rPr>
              <a:t>How many parts of speech can you identify?</a:t>
            </a:r>
          </a:p>
        </p:txBody>
      </p:sp>
      <p:sp>
        <p:nvSpPr>
          <p:cNvPr id="8" name="TextBox 7"/>
          <p:cNvSpPr txBox="1"/>
          <p:nvPr/>
        </p:nvSpPr>
        <p:spPr>
          <a:xfrm>
            <a:off x="134439" y="4170329"/>
            <a:ext cx="6741818" cy="1446550"/>
          </a:xfrm>
          <a:prstGeom prst="rect">
            <a:avLst/>
          </a:prstGeom>
          <a:solidFill>
            <a:schemeClr val="bg1"/>
          </a:solidFill>
        </p:spPr>
        <p:txBody>
          <a:bodyPr wrap="square" rtlCol="0">
            <a:spAutoFit/>
          </a:bodyPr>
          <a:lstStyle/>
          <a:p>
            <a:r>
              <a:rPr lang="en-ZA" sz="4400" dirty="0">
                <a:effectLst>
                  <a:glow rad="228600">
                    <a:schemeClr val="accent2">
                      <a:satMod val="175000"/>
                      <a:alpha val="40000"/>
                    </a:schemeClr>
                  </a:glow>
                </a:effectLst>
              </a:rPr>
              <a:t>O gosh, what is parts of speech again?</a:t>
            </a:r>
          </a:p>
        </p:txBody>
      </p:sp>
      <p:sp>
        <p:nvSpPr>
          <p:cNvPr id="9" name="TextBox 8"/>
          <p:cNvSpPr txBox="1"/>
          <p:nvPr/>
        </p:nvSpPr>
        <p:spPr>
          <a:xfrm>
            <a:off x="134439" y="4192345"/>
            <a:ext cx="6741818" cy="2123658"/>
          </a:xfrm>
          <a:prstGeom prst="rect">
            <a:avLst/>
          </a:prstGeom>
          <a:solidFill>
            <a:schemeClr val="bg1"/>
          </a:solidFill>
        </p:spPr>
        <p:txBody>
          <a:bodyPr wrap="square" rtlCol="0">
            <a:spAutoFit/>
          </a:bodyPr>
          <a:lstStyle/>
          <a:p>
            <a:r>
              <a:rPr lang="en-ZA" sz="4400" dirty="0">
                <a:effectLst>
                  <a:glow rad="228600">
                    <a:schemeClr val="accent3">
                      <a:satMod val="175000"/>
                      <a:alpha val="40000"/>
                    </a:schemeClr>
                  </a:glow>
                </a:effectLst>
              </a:rPr>
              <a:t>And, what does parts of speech have to do with STOMPI?</a:t>
            </a:r>
          </a:p>
        </p:txBody>
      </p:sp>
    </p:spTree>
    <p:extLst>
      <p:ext uri="{BB962C8B-B14F-4D97-AF65-F5344CB8AC3E}">
        <p14:creationId xmlns:p14="http://schemas.microsoft.com/office/powerpoint/2010/main" val="3195679969"/>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6" name="TextBox 5"/>
          <p:cNvSpPr txBox="1"/>
          <p:nvPr/>
        </p:nvSpPr>
        <p:spPr>
          <a:xfrm>
            <a:off x="1547664" y="0"/>
            <a:ext cx="7426990" cy="5324535"/>
          </a:xfrm>
          <a:prstGeom prst="rect">
            <a:avLst/>
          </a:prstGeom>
          <a:solidFill>
            <a:schemeClr val="bg1"/>
          </a:solidFill>
        </p:spPr>
        <p:txBody>
          <a:bodyPr wrap="square" rtlCol="0">
            <a:spAutoFit/>
          </a:bodyPr>
          <a:lstStyle/>
          <a:p>
            <a:pPr algn="ctr"/>
            <a:r>
              <a:rPr lang="en-ZA" sz="6800" dirty="0">
                <a:effectLst>
                  <a:glow rad="228600">
                    <a:srgbClr val="ED27D1">
                      <a:alpha val="40000"/>
                    </a:srgbClr>
                  </a:glow>
                </a:effectLst>
              </a:rPr>
              <a:t>EVERYTHING!  STOMPI can help you to remember your Parts of speech better!!!</a:t>
            </a:r>
          </a:p>
        </p:txBody>
      </p:sp>
      <p:pic>
        <p:nvPicPr>
          <p:cNvPr id="4" name="Picture 4"/>
          <p:cNvPicPr>
            <a:picLocks noChangeAspect="1" noChangeArrowheads="1"/>
          </p:cNvPicPr>
          <p:nvPr/>
        </p:nvPicPr>
        <p:blipFill>
          <a:blip r:embed="rId3" cstate="print"/>
          <a:srcRect/>
          <a:stretch>
            <a:fillRect/>
          </a:stretch>
        </p:blipFill>
        <p:spPr bwMode="auto">
          <a:xfrm rot="10800000">
            <a:off x="0" y="0"/>
            <a:ext cx="2120900" cy="2222500"/>
          </a:xfrm>
          <a:prstGeom prst="rect">
            <a:avLst/>
          </a:prstGeom>
          <a:noFill/>
          <a:ln w="9525">
            <a:noFill/>
            <a:miter lim="800000"/>
            <a:headEnd/>
            <a:tailEnd/>
          </a:ln>
        </p:spPr>
      </p:pic>
      <p:sp>
        <p:nvSpPr>
          <p:cNvPr id="7" name="TextBox 6"/>
          <p:cNvSpPr txBox="1"/>
          <p:nvPr/>
        </p:nvSpPr>
        <p:spPr>
          <a:xfrm>
            <a:off x="107503" y="5484712"/>
            <a:ext cx="6955179" cy="646331"/>
          </a:xfrm>
          <a:prstGeom prst="rect">
            <a:avLst/>
          </a:prstGeom>
          <a:noFill/>
        </p:spPr>
        <p:txBody>
          <a:bodyPr wrap="square" rtlCol="0">
            <a:spAutoFit/>
          </a:bodyPr>
          <a:lstStyle/>
          <a:p>
            <a:r>
              <a:rPr lang="en-ZA" sz="3600" dirty="0"/>
              <a:t>Let us see how it is done:</a:t>
            </a:r>
          </a:p>
        </p:txBody>
      </p:sp>
    </p:spTree>
    <p:extLst>
      <p:ext uri="{BB962C8B-B14F-4D97-AF65-F5344CB8AC3E}">
        <p14:creationId xmlns:p14="http://schemas.microsoft.com/office/powerpoint/2010/main" val="3195679969"/>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2000" fill="hold"/>
                                        <p:tgtEl>
                                          <p:spTgt spid="6"/>
                                        </p:tgtEl>
                                        <p:attrNameLst>
                                          <p:attrName>ppt_w</p:attrName>
                                        </p:attrNameLst>
                                      </p:cBhvr>
                                      <p:tavLst>
                                        <p:tav tm="0">
                                          <p:val>
                                            <p:fltVal val="0"/>
                                          </p:val>
                                        </p:tav>
                                        <p:tav tm="100000">
                                          <p:val>
                                            <p:strVal val="#ppt_w"/>
                                          </p:val>
                                        </p:tav>
                                      </p:tavLst>
                                    </p:anim>
                                    <p:anim calcmode="lin" valueType="num">
                                      <p:cBhvr>
                                        <p:cTn id="8" dur="2000" fill="hold"/>
                                        <p:tgtEl>
                                          <p:spTgt spid="6"/>
                                        </p:tgtEl>
                                        <p:attrNameLst>
                                          <p:attrName>ppt_h</p:attrName>
                                        </p:attrNameLst>
                                      </p:cBhvr>
                                      <p:tavLst>
                                        <p:tav tm="0">
                                          <p:val>
                                            <p:fltVal val="0"/>
                                          </p:val>
                                        </p:tav>
                                        <p:tav tm="100000">
                                          <p:val>
                                            <p:strVal val="#ppt_h"/>
                                          </p:val>
                                        </p:tav>
                                      </p:tavLst>
                                    </p:anim>
                                    <p:animEffect transition="in" filter="fade">
                                      <p:cBhvr>
                                        <p:cTn id="9" dur="2000"/>
                                        <p:tgtEl>
                                          <p:spTgt spid="6"/>
                                        </p:tgtEl>
                                      </p:cBhvr>
                                    </p:animEffect>
                                  </p:childTnLst>
                                </p:cTn>
                              </p:par>
                            </p:childTnLst>
                          </p:cTn>
                        </p:par>
                        <p:par>
                          <p:cTn id="10" fill="hold">
                            <p:stCondLst>
                              <p:cond delay="2000"/>
                            </p:stCondLst>
                            <p:childTnLst>
                              <p:par>
                                <p:cTn id="11" presetID="26"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580">
                                          <p:stCondLst>
                                            <p:cond delay="0"/>
                                          </p:stCondLst>
                                        </p:cTn>
                                        <p:tgtEl>
                                          <p:spTgt spid="7"/>
                                        </p:tgtEl>
                                      </p:cBhvr>
                                    </p:animEffect>
                                    <p:anim calcmode="lin" valueType="num">
                                      <p:cBhvr>
                                        <p:cTn id="1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9" dur="26">
                                          <p:stCondLst>
                                            <p:cond delay="650"/>
                                          </p:stCondLst>
                                        </p:cTn>
                                        <p:tgtEl>
                                          <p:spTgt spid="7"/>
                                        </p:tgtEl>
                                      </p:cBhvr>
                                      <p:to x="100000" y="60000"/>
                                    </p:animScale>
                                    <p:animScale>
                                      <p:cBhvr>
                                        <p:cTn id="20" dur="166" decel="50000">
                                          <p:stCondLst>
                                            <p:cond delay="676"/>
                                          </p:stCondLst>
                                        </p:cTn>
                                        <p:tgtEl>
                                          <p:spTgt spid="7"/>
                                        </p:tgtEl>
                                      </p:cBhvr>
                                      <p:to x="100000" y="100000"/>
                                    </p:animScale>
                                    <p:animScale>
                                      <p:cBhvr>
                                        <p:cTn id="21" dur="26">
                                          <p:stCondLst>
                                            <p:cond delay="1312"/>
                                          </p:stCondLst>
                                        </p:cTn>
                                        <p:tgtEl>
                                          <p:spTgt spid="7"/>
                                        </p:tgtEl>
                                      </p:cBhvr>
                                      <p:to x="100000" y="80000"/>
                                    </p:animScale>
                                    <p:animScale>
                                      <p:cBhvr>
                                        <p:cTn id="22" dur="166" decel="50000">
                                          <p:stCondLst>
                                            <p:cond delay="1338"/>
                                          </p:stCondLst>
                                        </p:cTn>
                                        <p:tgtEl>
                                          <p:spTgt spid="7"/>
                                        </p:tgtEl>
                                      </p:cBhvr>
                                      <p:to x="100000" y="100000"/>
                                    </p:animScale>
                                    <p:animScale>
                                      <p:cBhvr>
                                        <p:cTn id="23" dur="26">
                                          <p:stCondLst>
                                            <p:cond delay="1642"/>
                                          </p:stCondLst>
                                        </p:cTn>
                                        <p:tgtEl>
                                          <p:spTgt spid="7"/>
                                        </p:tgtEl>
                                      </p:cBhvr>
                                      <p:to x="100000" y="90000"/>
                                    </p:animScale>
                                    <p:animScale>
                                      <p:cBhvr>
                                        <p:cTn id="24" dur="166" decel="50000">
                                          <p:stCondLst>
                                            <p:cond delay="1668"/>
                                          </p:stCondLst>
                                        </p:cTn>
                                        <p:tgtEl>
                                          <p:spTgt spid="7"/>
                                        </p:tgtEl>
                                      </p:cBhvr>
                                      <p:to x="100000" y="100000"/>
                                    </p:animScale>
                                    <p:animScale>
                                      <p:cBhvr>
                                        <p:cTn id="25" dur="26">
                                          <p:stCondLst>
                                            <p:cond delay="1808"/>
                                          </p:stCondLst>
                                        </p:cTn>
                                        <p:tgtEl>
                                          <p:spTgt spid="7"/>
                                        </p:tgtEl>
                                      </p:cBhvr>
                                      <p:to x="100000" y="95000"/>
                                    </p:animScale>
                                    <p:animScale>
                                      <p:cBhvr>
                                        <p:cTn id="26"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pic>
        <p:nvPicPr>
          <p:cNvPr id="4" name="Picture 4"/>
          <p:cNvPicPr>
            <a:picLocks noChangeAspect="1" noChangeArrowheads="1"/>
          </p:cNvPicPr>
          <p:nvPr/>
        </p:nvPicPr>
        <p:blipFill>
          <a:blip r:embed="rId3" cstate="print"/>
          <a:srcRect/>
          <a:stretch>
            <a:fillRect/>
          </a:stretch>
        </p:blipFill>
        <p:spPr bwMode="auto">
          <a:xfrm rot="10800000">
            <a:off x="0" y="0"/>
            <a:ext cx="2120900" cy="2222500"/>
          </a:xfrm>
          <a:prstGeom prst="rect">
            <a:avLst/>
          </a:prstGeom>
          <a:noFill/>
          <a:ln w="9525">
            <a:noFill/>
            <a:miter lim="800000"/>
            <a:headEnd/>
            <a:tailEnd/>
          </a:ln>
        </p:spPr>
      </p:pic>
      <p:sp>
        <p:nvSpPr>
          <p:cNvPr id="2" name="Title 1"/>
          <p:cNvSpPr>
            <a:spLocks noGrp="1"/>
          </p:cNvSpPr>
          <p:nvPr>
            <p:ph type="title"/>
          </p:nvPr>
        </p:nvSpPr>
        <p:spPr/>
        <p:txBody>
          <a:bodyPr>
            <a:normAutofit/>
          </a:bodyPr>
          <a:lstStyle/>
          <a:p>
            <a:r>
              <a:rPr lang="en-ZA" b="1" u="sng" dirty="0"/>
              <a:t>What is Sv1TOMPv2I?</a:t>
            </a:r>
            <a:endParaRPr lang="en-ZA" dirty="0"/>
          </a:p>
        </p:txBody>
      </p:sp>
      <p:sp>
        <p:nvSpPr>
          <p:cNvPr id="3" name="Content Placeholder 2"/>
          <p:cNvSpPr>
            <a:spLocks noGrp="1"/>
          </p:cNvSpPr>
          <p:nvPr>
            <p:ph idx="1"/>
          </p:nvPr>
        </p:nvSpPr>
        <p:spPr>
          <a:xfrm>
            <a:off x="323528" y="1621874"/>
            <a:ext cx="8003232" cy="3971931"/>
          </a:xfrm>
        </p:spPr>
        <p:txBody>
          <a:bodyPr>
            <a:normAutofit fontScale="85000" lnSpcReduction="10000"/>
          </a:bodyPr>
          <a:lstStyle/>
          <a:p>
            <a:pPr marL="0" indent="0" algn="ctr">
              <a:lnSpc>
                <a:spcPct val="170000"/>
              </a:lnSpc>
              <a:buNone/>
            </a:pPr>
            <a:r>
              <a:rPr lang="en-ZA" sz="3600" dirty="0"/>
              <a:t>STOMPI is the basic structure of an Afrikaans sentence.  How often does the following happen?  You write a sentence and your teacher complains that the sentence structure is wrong?  Yet you don’t know why??</a:t>
            </a:r>
            <a:endParaRPr lang="en-ZA" dirty="0"/>
          </a:p>
        </p:txBody>
      </p:sp>
    </p:spTree>
    <p:extLst>
      <p:ext uri="{BB962C8B-B14F-4D97-AF65-F5344CB8AC3E}">
        <p14:creationId xmlns:p14="http://schemas.microsoft.com/office/powerpoint/2010/main" val="3332085807"/>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0800000">
            <a:off x="0" y="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3" name="Content Placeholder 2"/>
          <p:cNvSpPr>
            <a:spLocks noGrp="1"/>
          </p:cNvSpPr>
          <p:nvPr>
            <p:ph idx="1"/>
          </p:nvPr>
        </p:nvSpPr>
        <p:spPr>
          <a:xfrm>
            <a:off x="755575" y="692696"/>
            <a:ext cx="8034149" cy="5616624"/>
          </a:xfrm>
          <a:solidFill>
            <a:schemeClr val="bg1"/>
          </a:solidFill>
        </p:spPr>
        <p:txBody>
          <a:bodyPr>
            <a:normAutofit/>
          </a:bodyPr>
          <a:lstStyle/>
          <a:p>
            <a:pPr marL="0" indent="0">
              <a:buNone/>
            </a:pPr>
            <a:r>
              <a:rPr lang="en-ZA" dirty="0"/>
              <a:t>When you divide a sentence into Sv1TOMPv2I, we look at groups of words that make up the SUBJECT, PLACE OR OBJECT.</a:t>
            </a:r>
          </a:p>
          <a:p>
            <a:pPr marL="0" indent="0">
              <a:buNone/>
            </a:pPr>
            <a:endParaRPr lang="en-ZA" dirty="0"/>
          </a:p>
          <a:p>
            <a:pPr marL="0" indent="0">
              <a:buNone/>
            </a:pPr>
            <a:endParaRPr lang="en-ZA" dirty="0"/>
          </a:p>
          <a:p>
            <a:pPr marL="0" indent="0" algn="ctr">
              <a:buNone/>
            </a:pPr>
            <a:r>
              <a:rPr lang="en-ZA" b="1" dirty="0"/>
              <a:t>BUT</a:t>
            </a:r>
          </a:p>
          <a:p>
            <a:pPr marL="0" indent="0">
              <a:buNone/>
            </a:pPr>
            <a:endParaRPr lang="en-ZA" dirty="0"/>
          </a:p>
          <a:p>
            <a:pPr marL="0" indent="0">
              <a:buNone/>
            </a:pPr>
            <a:endParaRPr lang="en-ZA" dirty="0"/>
          </a:p>
          <a:p>
            <a:pPr marL="0" indent="0">
              <a:buNone/>
            </a:pPr>
            <a:r>
              <a:rPr lang="en-ZA" dirty="0"/>
              <a:t>Did you know that only certain Parts of speech can fit into the parts of Sv1TOMPv2I?</a:t>
            </a: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9078" y="2397015"/>
            <a:ext cx="3216387" cy="24091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9592" y="2397015"/>
            <a:ext cx="3168352" cy="24091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5679969"/>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bg/>
                                          </p:spTgt>
                                        </p:tgtEl>
                                        <p:attrNameLst>
                                          <p:attrName>ppt_y</p:attrName>
                                        </p:attrNameLst>
                                      </p:cBhvr>
                                      <p:tavLst>
                                        <p:tav tm="0">
                                          <p:val>
                                            <p:strVal val="#ppt_y"/>
                                          </p:val>
                                        </p:tav>
                                        <p:tav tm="100000">
                                          <p:val>
                                            <p:strVal val="#ppt_y"/>
                                          </p:val>
                                        </p:tav>
                                      </p:tavLst>
                                    </p:anim>
                                    <p:anim calcmode="lin" valueType="num">
                                      <p:cBhvr>
                                        <p:cTn id="9" dur="500" fill="hold"/>
                                        <p:tgtEl>
                                          <p:spTgt spid="3">
                                            <p:bg/>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bg/>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bg/>
                                          </p:spTgt>
                                        </p:tgtEl>
                                      </p:cBhvr>
                                    </p:animEffect>
                                  </p:childTnLst>
                                </p:cTn>
                              </p:par>
                              <p:par>
                                <p:cTn id="12" presetID="41" presetClass="entr" presetSubtype="0" fill="hold" grpId="0" nodeType="withEffect">
                                  <p:stCondLst>
                                    <p:cond delay="0"/>
                                  </p:stCondLst>
                                  <p:iterate type="lt">
                                    <p:tmPct val="10000"/>
                                  </p:iterate>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1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1" presetClass="entr" presetSubtype="0" fill="hold" grpId="0" nodeType="clickEffect">
                                  <p:stCondLst>
                                    <p:cond delay="0"/>
                                  </p:stCondLst>
                                  <p:iterate type="lt">
                                    <p:tmPct val="10000"/>
                                  </p:iterate>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4"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25"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6"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7" dur="500" tmFilter="0,0; .5, 1; 1, 1"/>
                                        <p:tgtEl>
                                          <p:spTgt spid="3">
                                            <p:txEl>
                                              <p:pRg st="3" end="3"/>
                                            </p:txEl>
                                          </p:spTgt>
                                        </p:tgtEl>
                                      </p:cBhvr>
                                    </p:animEffect>
                                  </p:childTnLst>
                                </p:cTn>
                              </p:par>
                            </p:childTnLst>
                          </p:cTn>
                        </p:par>
                        <p:par>
                          <p:cTn id="28" fill="hold">
                            <p:stCondLst>
                              <p:cond delay="600"/>
                            </p:stCondLst>
                            <p:childTnLst>
                              <p:par>
                                <p:cTn id="29" presetID="41" presetClass="entr" presetSubtype="0" fill="hold" grpId="0" nodeType="afterEffect">
                                  <p:stCondLst>
                                    <p:cond delay="0"/>
                                  </p:stCondLst>
                                  <p:iterate type="lt">
                                    <p:tmPct val="10000"/>
                                  </p:iterate>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5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32" dur="5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33" dur="5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4" dur="5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5" dur="500" tmFilter="0,0; .5, 1; 1, 1"/>
                                        <p:tgtEl>
                                          <p:spTgt spid="3">
                                            <p:txEl>
                                              <p:pRg st="6" end="6"/>
                                            </p:txEl>
                                          </p:spTgt>
                                        </p:tgtEl>
                                      </p:cBhvr>
                                    </p:animEffect>
                                  </p:childTnLst>
                                </p:cTn>
                              </p:par>
                            </p:childTnLst>
                          </p:cTn>
                        </p:par>
                        <p:par>
                          <p:cTn id="36" fill="hold">
                            <p:stCondLst>
                              <p:cond delay="4500"/>
                            </p:stCondLst>
                            <p:childTnLst>
                              <p:par>
                                <p:cTn id="37" presetID="21" presetClass="entr" presetSubtype="1" fill="hold" nodeType="afterEffect">
                                  <p:stCondLst>
                                    <p:cond delay="0"/>
                                  </p:stCondLst>
                                  <p:childTnLst>
                                    <p:set>
                                      <p:cBhvr>
                                        <p:cTn id="38" dur="1" fill="hold">
                                          <p:stCondLst>
                                            <p:cond delay="0"/>
                                          </p:stCondLst>
                                        </p:cTn>
                                        <p:tgtEl>
                                          <p:spTgt spid="2050"/>
                                        </p:tgtEl>
                                        <p:attrNameLst>
                                          <p:attrName>style.visibility</p:attrName>
                                        </p:attrNameLst>
                                      </p:cBhvr>
                                      <p:to>
                                        <p:strVal val="visible"/>
                                      </p:to>
                                    </p:set>
                                    <p:animEffect transition="in" filter="wheel(1)">
                                      <p:cBhvr>
                                        <p:cTn id="39" dur="2000"/>
                                        <p:tgtEl>
                                          <p:spTgt spid="2050"/>
                                        </p:tgtEl>
                                      </p:cBhvr>
                                    </p:animEffect>
                                  </p:childTnLst>
                                </p:cTn>
                              </p:par>
                              <p:par>
                                <p:cTn id="40" presetID="21" presetClass="entr" presetSubtype="1" fill="hold" nodeType="withEffect">
                                  <p:stCondLst>
                                    <p:cond delay="0"/>
                                  </p:stCondLst>
                                  <p:childTnLst>
                                    <p:set>
                                      <p:cBhvr>
                                        <p:cTn id="41" dur="1" fill="hold">
                                          <p:stCondLst>
                                            <p:cond delay="0"/>
                                          </p:stCondLst>
                                        </p:cTn>
                                        <p:tgtEl>
                                          <p:spTgt spid="2051"/>
                                        </p:tgtEl>
                                        <p:attrNameLst>
                                          <p:attrName>style.visibility</p:attrName>
                                        </p:attrNameLst>
                                      </p:cBhvr>
                                      <p:to>
                                        <p:strVal val="visible"/>
                                      </p:to>
                                    </p:set>
                                    <p:animEffect transition="in" filter="wheel(1)">
                                      <p:cBhvr>
                                        <p:cTn id="42" dur="20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pic>
        <p:nvPicPr>
          <p:cNvPr id="4" name="Picture 4"/>
          <p:cNvPicPr>
            <a:picLocks noChangeAspect="1" noChangeArrowheads="1"/>
          </p:cNvPicPr>
          <p:nvPr/>
        </p:nvPicPr>
        <p:blipFill>
          <a:blip r:embed="rId3" cstate="print"/>
          <a:srcRect/>
          <a:stretch>
            <a:fillRect/>
          </a:stretch>
        </p:blipFill>
        <p:spPr bwMode="auto">
          <a:xfrm rot="16200000">
            <a:off x="6972300" y="-50800"/>
            <a:ext cx="2120900" cy="2222500"/>
          </a:xfrm>
          <a:prstGeom prst="rect">
            <a:avLst/>
          </a:prstGeom>
          <a:noFill/>
          <a:ln w="9525">
            <a:noFill/>
            <a:miter lim="800000"/>
            <a:headEnd/>
            <a:tailEnd/>
          </a:ln>
        </p:spPr>
      </p:pic>
      <p:sp>
        <p:nvSpPr>
          <p:cNvPr id="7" name="TextBox 6"/>
          <p:cNvSpPr txBox="1"/>
          <p:nvPr/>
        </p:nvSpPr>
        <p:spPr>
          <a:xfrm>
            <a:off x="555199" y="116631"/>
            <a:ext cx="6366301" cy="1200329"/>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ZA" sz="7200" b="1" spc="9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Sv1TOMPv2I</a:t>
            </a:r>
          </a:p>
        </p:txBody>
      </p:sp>
      <p:sp>
        <p:nvSpPr>
          <p:cNvPr id="8" name="TextBox 7"/>
          <p:cNvSpPr txBox="1"/>
          <p:nvPr/>
        </p:nvSpPr>
        <p:spPr>
          <a:xfrm rot="745318">
            <a:off x="148090" y="5884416"/>
            <a:ext cx="2967126" cy="584775"/>
          </a:xfrm>
          <a:prstGeom prst="rect">
            <a:avLst/>
          </a:prstGeom>
          <a:noFill/>
          <a:ln>
            <a:solidFill>
              <a:schemeClr val="tx1"/>
            </a:solidFill>
          </a:ln>
          <a:effectLst>
            <a:outerShdw blurRad="50800" dist="38100" dir="2700000" algn="tl" rotWithShape="0">
              <a:prstClr val="black">
                <a:alpha val="40000"/>
              </a:prstClr>
            </a:outerShdw>
          </a:effectLst>
        </p:spPr>
        <p:txBody>
          <a:bodyPr wrap="square" rtlCol="0">
            <a:spAutoFit/>
          </a:bodyPr>
          <a:lstStyle/>
          <a:p>
            <a:r>
              <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Main Verb</a:t>
            </a:r>
          </a:p>
        </p:txBody>
      </p:sp>
      <p:sp>
        <p:nvSpPr>
          <p:cNvPr id="9" name="TextBox 8"/>
          <p:cNvSpPr txBox="1"/>
          <p:nvPr/>
        </p:nvSpPr>
        <p:spPr>
          <a:xfrm>
            <a:off x="5526653" y="3701489"/>
            <a:ext cx="3073919" cy="584775"/>
          </a:xfrm>
          <a:prstGeom prst="rect">
            <a:avLst/>
          </a:prstGeom>
          <a:noFill/>
          <a:ln>
            <a:solidFill>
              <a:schemeClr val="tx1"/>
            </a:solidFill>
          </a:ln>
          <a:effectLst>
            <a:outerShdw blurRad="50800" dist="38100" dir="2700000" algn="tl" rotWithShape="0">
              <a:prstClr val="black">
                <a:alpha val="40000"/>
              </a:prstClr>
            </a:outerShdw>
          </a:effectLst>
        </p:spPr>
        <p:txBody>
          <a:bodyPr wrap="square" rtlCol="0">
            <a:spAutoFit/>
          </a:bodyPr>
          <a:lstStyle/>
          <a:p>
            <a:r>
              <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Helping verb</a:t>
            </a:r>
          </a:p>
        </p:txBody>
      </p:sp>
      <p:sp>
        <p:nvSpPr>
          <p:cNvPr id="11" name="TextBox 10"/>
          <p:cNvSpPr txBox="1"/>
          <p:nvPr/>
        </p:nvSpPr>
        <p:spPr>
          <a:xfrm>
            <a:off x="3213724" y="2624271"/>
            <a:ext cx="1739044" cy="1077218"/>
          </a:xfrm>
          <a:prstGeom prst="rect">
            <a:avLst/>
          </a:prstGeom>
          <a:noFill/>
          <a:ln>
            <a:solidFill>
              <a:schemeClr val="tx1"/>
            </a:solidFill>
          </a:ln>
          <a:effectLst>
            <a:outerShdw blurRad="50800" dist="38100" dir="2700000" algn="tl" rotWithShape="0">
              <a:prstClr val="black">
                <a:alpha val="40000"/>
              </a:prstClr>
            </a:outerShdw>
          </a:effectLst>
        </p:spPr>
        <p:txBody>
          <a:bodyPr wrap="square" rtlCol="0">
            <a:spAutoFit/>
          </a:bodyPr>
          <a:lstStyle/>
          <a:p>
            <a:r>
              <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Infinitive</a:t>
            </a:r>
          </a:p>
          <a:p>
            <a:r>
              <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Om     te </a:t>
            </a:r>
          </a:p>
        </p:txBody>
      </p:sp>
      <p:sp>
        <p:nvSpPr>
          <p:cNvPr id="12" name="TextBox 11"/>
          <p:cNvSpPr txBox="1"/>
          <p:nvPr/>
        </p:nvSpPr>
        <p:spPr>
          <a:xfrm rot="21034793">
            <a:off x="189208" y="1580474"/>
            <a:ext cx="1802668" cy="1077218"/>
          </a:xfrm>
          <a:prstGeom prst="rect">
            <a:avLst/>
          </a:prstGeom>
          <a:noFill/>
          <a:ln>
            <a:solidFill>
              <a:schemeClr val="tx1"/>
            </a:solidFill>
          </a:ln>
          <a:effectLst>
            <a:outerShdw blurRad="50800" dist="38100" dir="2700000" algn="tl" rotWithShape="0">
              <a:prstClr val="black">
                <a:alpha val="40000"/>
              </a:prstClr>
            </a:outerShdw>
          </a:effectLst>
        </p:spPr>
        <p:txBody>
          <a:bodyPr wrap="square" rtlCol="0">
            <a:spAutoFit/>
          </a:bodyPr>
          <a:lstStyle/>
          <a:p>
            <a:r>
              <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Adverb of Time</a:t>
            </a:r>
          </a:p>
        </p:txBody>
      </p:sp>
      <p:sp>
        <p:nvSpPr>
          <p:cNvPr id="13" name="TextBox 12"/>
          <p:cNvSpPr txBox="1"/>
          <p:nvPr/>
        </p:nvSpPr>
        <p:spPr>
          <a:xfrm rot="21077437">
            <a:off x="1990571" y="4811389"/>
            <a:ext cx="1746177" cy="584775"/>
          </a:xfrm>
          <a:prstGeom prst="rect">
            <a:avLst/>
          </a:prstGeom>
          <a:noFill/>
          <a:ln>
            <a:solidFill>
              <a:schemeClr val="tx1"/>
            </a:solidFill>
          </a:ln>
          <a:effectLst>
            <a:outerShdw blurRad="50800" dist="38100" dir="2700000" algn="tl" rotWithShape="0">
              <a:prstClr val="black">
                <a:alpha val="40000"/>
              </a:prstClr>
            </a:outerShdw>
          </a:effectLst>
        </p:spPr>
        <p:txBody>
          <a:bodyPr wrap="square" rtlCol="0">
            <a:spAutoFit/>
          </a:bodyPr>
          <a:lstStyle/>
          <a:p>
            <a:r>
              <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Pronoun</a:t>
            </a:r>
          </a:p>
        </p:txBody>
      </p:sp>
      <p:sp>
        <p:nvSpPr>
          <p:cNvPr id="14" name="TextBox 13"/>
          <p:cNvSpPr txBox="1"/>
          <p:nvPr/>
        </p:nvSpPr>
        <p:spPr>
          <a:xfrm>
            <a:off x="455306" y="3701489"/>
            <a:ext cx="1501058" cy="584775"/>
          </a:xfrm>
          <a:prstGeom prst="rect">
            <a:avLst/>
          </a:prstGeom>
          <a:noFill/>
          <a:ln>
            <a:solidFill>
              <a:schemeClr val="tx1"/>
            </a:solidFill>
          </a:ln>
          <a:effectLst>
            <a:outerShdw blurRad="50800" dist="38100" dir="2700000" algn="tl" rotWithShape="0">
              <a:prstClr val="black">
                <a:alpha val="40000"/>
              </a:prstClr>
            </a:outerShdw>
          </a:effectLst>
        </p:spPr>
        <p:txBody>
          <a:bodyPr wrap="square" rtlCol="0">
            <a:spAutoFit/>
          </a:bodyPr>
          <a:lstStyle/>
          <a:p>
            <a:r>
              <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Noun</a:t>
            </a:r>
          </a:p>
        </p:txBody>
      </p:sp>
      <p:sp>
        <p:nvSpPr>
          <p:cNvPr id="15" name="TextBox 14"/>
          <p:cNvSpPr txBox="1"/>
          <p:nvPr/>
        </p:nvSpPr>
        <p:spPr>
          <a:xfrm rot="664649">
            <a:off x="4531159" y="5689580"/>
            <a:ext cx="1990988" cy="584775"/>
          </a:xfrm>
          <a:prstGeom prst="rect">
            <a:avLst/>
          </a:prstGeom>
          <a:noFill/>
          <a:ln>
            <a:solidFill>
              <a:schemeClr val="tx1"/>
            </a:solidFill>
          </a:ln>
          <a:effectLst>
            <a:outerShdw blurRad="50800" dist="38100" dir="2700000" algn="tl" rotWithShape="0">
              <a:prstClr val="black">
                <a:alpha val="40000"/>
              </a:prstClr>
            </a:outerShdw>
          </a:effectLst>
        </p:spPr>
        <p:txBody>
          <a:bodyPr wrap="square" rtlCol="0">
            <a:spAutoFit/>
          </a:bodyPr>
          <a:lstStyle/>
          <a:p>
            <a:r>
              <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Article</a:t>
            </a:r>
          </a:p>
        </p:txBody>
      </p:sp>
      <p:sp>
        <p:nvSpPr>
          <p:cNvPr id="16" name="TextBox 15"/>
          <p:cNvSpPr txBox="1"/>
          <p:nvPr/>
        </p:nvSpPr>
        <p:spPr>
          <a:xfrm>
            <a:off x="3143382" y="1395689"/>
            <a:ext cx="2383272" cy="584775"/>
          </a:xfrm>
          <a:prstGeom prst="rect">
            <a:avLst/>
          </a:prstGeom>
          <a:noFill/>
          <a:ln>
            <a:solidFill>
              <a:schemeClr val="tx1"/>
            </a:solidFill>
          </a:ln>
          <a:effectLst>
            <a:outerShdw blurRad="50800" dist="38100" dir="2700000" algn="tl" rotWithShape="0">
              <a:prstClr val="black">
                <a:alpha val="40000"/>
              </a:prstClr>
            </a:outerShdw>
          </a:effectLst>
        </p:spPr>
        <p:txBody>
          <a:bodyPr wrap="square" rtlCol="0">
            <a:spAutoFit/>
          </a:bodyPr>
          <a:lstStyle/>
          <a:p>
            <a:r>
              <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Preposition</a:t>
            </a:r>
          </a:p>
        </p:txBody>
      </p:sp>
      <p:sp>
        <p:nvSpPr>
          <p:cNvPr id="17" name="TextBox 16"/>
          <p:cNvSpPr txBox="1"/>
          <p:nvPr/>
        </p:nvSpPr>
        <p:spPr>
          <a:xfrm rot="1436379">
            <a:off x="6073174" y="1751655"/>
            <a:ext cx="1951189" cy="584775"/>
          </a:xfrm>
          <a:prstGeom prst="rect">
            <a:avLst/>
          </a:prstGeom>
          <a:noFill/>
          <a:ln>
            <a:solidFill>
              <a:schemeClr val="tx1"/>
            </a:solidFill>
          </a:ln>
          <a:effectLst>
            <a:outerShdw blurRad="50800" dist="38100" dir="2700000" algn="tl" rotWithShape="0">
              <a:prstClr val="black">
                <a:alpha val="40000"/>
              </a:prstClr>
            </a:outerShdw>
          </a:effectLst>
        </p:spPr>
        <p:txBody>
          <a:bodyPr wrap="square" rtlCol="0">
            <a:spAutoFit/>
          </a:bodyPr>
          <a:lstStyle/>
          <a:p>
            <a:r>
              <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Adjective</a:t>
            </a:r>
          </a:p>
        </p:txBody>
      </p:sp>
      <p:sp>
        <p:nvSpPr>
          <p:cNvPr id="22" name="TextBox 21"/>
          <p:cNvSpPr txBox="1"/>
          <p:nvPr/>
        </p:nvSpPr>
        <p:spPr>
          <a:xfrm>
            <a:off x="119924" y="740863"/>
            <a:ext cx="8889000" cy="5509200"/>
          </a:xfrm>
          <a:prstGeom prst="rect">
            <a:avLst/>
          </a:prstGeom>
          <a:solidFill>
            <a:schemeClr val="bg1"/>
          </a:solidFill>
        </p:spPr>
        <p:txBody>
          <a:bodyPr wrap="square" rtlCol="0" anchor="ctr">
            <a:spAutoFit/>
          </a:bodyPr>
          <a:lstStyle/>
          <a:p>
            <a:pPr algn="ctr"/>
            <a:r>
              <a:rPr lang="en-ZA" sz="8800" dirty="0"/>
              <a:t>Which Parts of speech fits into the parts of Sv1TOMPv2I??</a:t>
            </a:r>
          </a:p>
        </p:txBody>
      </p:sp>
    </p:spTree>
    <p:extLst>
      <p:ext uri="{BB962C8B-B14F-4D97-AF65-F5344CB8AC3E}">
        <p14:creationId xmlns:p14="http://schemas.microsoft.com/office/powerpoint/2010/main" val="4244935697"/>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grpId="0" nodeType="clickEffect">
                                  <p:stCondLst>
                                    <p:cond delay="0"/>
                                  </p:stCondLst>
                                  <p:childTnLst>
                                    <p:anim calcmode="lin" valueType="num">
                                      <p:cBhvr>
                                        <p:cTn id="6" dur="500"/>
                                        <p:tgtEl>
                                          <p:spTgt spid="22"/>
                                        </p:tgtEl>
                                        <p:attrNameLst>
                                          <p:attrName>ppt_w</p:attrName>
                                        </p:attrNameLst>
                                      </p:cBhvr>
                                      <p:tavLst>
                                        <p:tav tm="0">
                                          <p:val>
                                            <p:strVal val="ppt_w"/>
                                          </p:val>
                                        </p:tav>
                                        <p:tav tm="100000">
                                          <p:val>
                                            <p:fltVal val="0"/>
                                          </p:val>
                                        </p:tav>
                                      </p:tavLst>
                                    </p:anim>
                                    <p:anim calcmode="lin" valueType="num">
                                      <p:cBhvr>
                                        <p:cTn id="7" dur="500"/>
                                        <p:tgtEl>
                                          <p:spTgt spid="22"/>
                                        </p:tgtEl>
                                        <p:attrNameLst>
                                          <p:attrName>ppt_h</p:attrName>
                                        </p:attrNameLst>
                                      </p:cBhvr>
                                      <p:tavLst>
                                        <p:tav tm="0">
                                          <p:val>
                                            <p:strVal val="ppt_h"/>
                                          </p:val>
                                        </p:tav>
                                        <p:tav tm="100000">
                                          <p:val>
                                            <p:fltVal val="0"/>
                                          </p:val>
                                        </p:tav>
                                      </p:tavLst>
                                    </p:anim>
                                    <p:animEffect transition="out" filter="fade">
                                      <p:cBhvr>
                                        <p:cTn id="8" dur="500"/>
                                        <p:tgtEl>
                                          <p:spTgt spid="22"/>
                                        </p:tgtEl>
                                      </p:cBhvr>
                                    </p:animEffect>
                                    <p:set>
                                      <p:cBhvr>
                                        <p:cTn id="9" dur="1" fill="hold">
                                          <p:stCondLst>
                                            <p:cond delay="499"/>
                                          </p:stCondLst>
                                        </p:cTn>
                                        <p:tgtEl>
                                          <p:spTgt spid="22"/>
                                        </p:tgtEl>
                                        <p:attrNameLst>
                                          <p:attrName>style.visibility</p:attrName>
                                        </p:attrNameLst>
                                      </p:cBhvr>
                                      <p:to>
                                        <p:strVal val="hidden"/>
                                      </p:to>
                                    </p:se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000"/>
                                        <p:tgtEl>
                                          <p:spTgt spid="7"/>
                                        </p:tgtEl>
                                      </p:cBhvr>
                                    </p:animEffect>
                                    <p:anim calcmode="lin" valueType="num">
                                      <p:cBhvr>
                                        <p:cTn id="14" dur="1000" fill="hold"/>
                                        <p:tgtEl>
                                          <p:spTgt spid="7"/>
                                        </p:tgtEl>
                                        <p:attrNameLst>
                                          <p:attrName>ppt_x</p:attrName>
                                        </p:attrNameLst>
                                      </p:cBhvr>
                                      <p:tavLst>
                                        <p:tav tm="0">
                                          <p:val>
                                            <p:strVal val="#ppt_x"/>
                                          </p:val>
                                        </p:tav>
                                        <p:tav tm="100000">
                                          <p:val>
                                            <p:strVal val="#ppt_x"/>
                                          </p:val>
                                        </p:tav>
                                      </p:tavLst>
                                    </p:anim>
                                    <p:anim calcmode="lin" valueType="num">
                                      <p:cBhvr>
                                        <p:cTn id="1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80">
                                          <p:stCondLst>
                                            <p:cond delay="0"/>
                                          </p:stCondLst>
                                        </p:cTn>
                                        <p:tgtEl>
                                          <p:spTgt spid="11"/>
                                        </p:tgtEl>
                                      </p:cBhvr>
                                    </p:animEffect>
                                    <p:anim calcmode="lin" valueType="num">
                                      <p:cBhvr>
                                        <p:cTn id="21"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6" dur="26">
                                          <p:stCondLst>
                                            <p:cond delay="650"/>
                                          </p:stCondLst>
                                        </p:cTn>
                                        <p:tgtEl>
                                          <p:spTgt spid="11"/>
                                        </p:tgtEl>
                                      </p:cBhvr>
                                      <p:to x="100000" y="60000"/>
                                    </p:animScale>
                                    <p:animScale>
                                      <p:cBhvr>
                                        <p:cTn id="27" dur="166" decel="50000">
                                          <p:stCondLst>
                                            <p:cond delay="676"/>
                                          </p:stCondLst>
                                        </p:cTn>
                                        <p:tgtEl>
                                          <p:spTgt spid="11"/>
                                        </p:tgtEl>
                                      </p:cBhvr>
                                      <p:to x="100000" y="100000"/>
                                    </p:animScale>
                                    <p:animScale>
                                      <p:cBhvr>
                                        <p:cTn id="28" dur="26">
                                          <p:stCondLst>
                                            <p:cond delay="1312"/>
                                          </p:stCondLst>
                                        </p:cTn>
                                        <p:tgtEl>
                                          <p:spTgt spid="11"/>
                                        </p:tgtEl>
                                      </p:cBhvr>
                                      <p:to x="100000" y="80000"/>
                                    </p:animScale>
                                    <p:animScale>
                                      <p:cBhvr>
                                        <p:cTn id="29" dur="166" decel="50000">
                                          <p:stCondLst>
                                            <p:cond delay="1338"/>
                                          </p:stCondLst>
                                        </p:cTn>
                                        <p:tgtEl>
                                          <p:spTgt spid="11"/>
                                        </p:tgtEl>
                                      </p:cBhvr>
                                      <p:to x="100000" y="100000"/>
                                    </p:animScale>
                                    <p:animScale>
                                      <p:cBhvr>
                                        <p:cTn id="30" dur="26">
                                          <p:stCondLst>
                                            <p:cond delay="1642"/>
                                          </p:stCondLst>
                                        </p:cTn>
                                        <p:tgtEl>
                                          <p:spTgt spid="11"/>
                                        </p:tgtEl>
                                      </p:cBhvr>
                                      <p:to x="100000" y="90000"/>
                                    </p:animScale>
                                    <p:animScale>
                                      <p:cBhvr>
                                        <p:cTn id="31" dur="166" decel="50000">
                                          <p:stCondLst>
                                            <p:cond delay="1668"/>
                                          </p:stCondLst>
                                        </p:cTn>
                                        <p:tgtEl>
                                          <p:spTgt spid="11"/>
                                        </p:tgtEl>
                                      </p:cBhvr>
                                      <p:to x="100000" y="100000"/>
                                    </p:animScale>
                                    <p:animScale>
                                      <p:cBhvr>
                                        <p:cTn id="32" dur="26">
                                          <p:stCondLst>
                                            <p:cond delay="1808"/>
                                          </p:stCondLst>
                                        </p:cTn>
                                        <p:tgtEl>
                                          <p:spTgt spid="11"/>
                                        </p:tgtEl>
                                      </p:cBhvr>
                                      <p:to x="100000" y="95000"/>
                                    </p:animScale>
                                    <p:animScale>
                                      <p:cBhvr>
                                        <p:cTn id="33" dur="166" decel="50000">
                                          <p:stCondLst>
                                            <p:cond delay="1834"/>
                                          </p:stCondLst>
                                        </p:cTn>
                                        <p:tgtEl>
                                          <p:spTgt spid="11"/>
                                        </p:tgtEl>
                                      </p:cBhvr>
                                      <p:to x="100000" y="100000"/>
                                    </p:animScale>
                                  </p:childTnLst>
                                </p:cTn>
                              </p:par>
                              <p:par>
                                <p:cTn id="34" presetID="26"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wipe(down)">
                                      <p:cBhvr>
                                        <p:cTn id="36" dur="580">
                                          <p:stCondLst>
                                            <p:cond delay="0"/>
                                          </p:stCondLst>
                                        </p:cTn>
                                        <p:tgtEl>
                                          <p:spTgt spid="13"/>
                                        </p:tgtEl>
                                      </p:cBhvr>
                                    </p:animEffect>
                                    <p:anim calcmode="lin" valueType="num">
                                      <p:cBhvr>
                                        <p:cTn id="37"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38"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39"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40"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41"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42" dur="26">
                                          <p:stCondLst>
                                            <p:cond delay="650"/>
                                          </p:stCondLst>
                                        </p:cTn>
                                        <p:tgtEl>
                                          <p:spTgt spid="13"/>
                                        </p:tgtEl>
                                      </p:cBhvr>
                                      <p:to x="100000" y="60000"/>
                                    </p:animScale>
                                    <p:animScale>
                                      <p:cBhvr>
                                        <p:cTn id="43" dur="166" decel="50000">
                                          <p:stCondLst>
                                            <p:cond delay="676"/>
                                          </p:stCondLst>
                                        </p:cTn>
                                        <p:tgtEl>
                                          <p:spTgt spid="13"/>
                                        </p:tgtEl>
                                      </p:cBhvr>
                                      <p:to x="100000" y="100000"/>
                                    </p:animScale>
                                    <p:animScale>
                                      <p:cBhvr>
                                        <p:cTn id="44" dur="26">
                                          <p:stCondLst>
                                            <p:cond delay="1312"/>
                                          </p:stCondLst>
                                        </p:cTn>
                                        <p:tgtEl>
                                          <p:spTgt spid="13"/>
                                        </p:tgtEl>
                                      </p:cBhvr>
                                      <p:to x="100000" y="80000"/>
                                    </p:animScale>
                                    <p:animScale>
                                      <p:cBhvr>
                                        <p:cTn id="45" dur="166" decel="50000">
                                          <p:stCondLst>
                                            <p:cond delay="1338"/>
                                          </p:stCondLst>
                                        </p:cTn>
                                        <p:tgtEl>
                                          <p:spTgt spid="13"/>
                                        </p:tgtEl>
                                      </p:cBhvr>
                                      <p:to x="100000" y="100000"/>
                                    </p:animScale>
                                    <p:animScale>
                                      <p:cBhvr>
                                        <p:cTn id="46" dur="26">
                                          <p:stCondLst>
                                            <p:cond delay="1642"/>
                                          </p:stCondLst>
                                        </p:cTn>
                                        <p:tgtEl>
                                          <p:spTgt spid="13"/>
                                        </p:tgtEl>
                                      </p:cBhvr>
                                      <p:to x="100000" y="90000"/>
                                    </p:animScale>
                                    <p:animScale>
                                      <p:cBhvr>
                                        <p:cTn id="47" dur="166" decel="50000">
                                          <p:stCondLst>
                                            <p:cond delay="1668"/>
                                          </p:stCondLst>
                                        </p:cTn>
                                        <p:tgtEl>
                                          <p:spTgt spid="13"/>
                                        </p:tgtEl>
                                      </p:cBhvr>
                                      <p:to x="100000" y="100000"/>
                                    </p:animScale>
                                    <p:animScale>
                                      <p:cBhvr>
                                        <p:cTn id="48" dur="26">
                                          <p:stCondLst>
                                            <p:cond delay="1808"/>
                                          </p:stCondLst>
                                        </p:cTn>
                                        <p:tgtEl>
                                          <p:spTgt spid="13"/>
                                        </p:tgtEl>
                                      </p:cBhvr>
                                      <p:to x="100000" y="95000"/>
                                    </p:animScale>
                                    <p:animScale>
                                      <p:cBhvr>
                                        <p:cTn id="49" dur="166" decel="50000">
                                          <p:stCondLst>
                                            <p:cond delay="1834"/>
                                          </p:stCondLst>
                                        </p:cTn>
                                        <p:tgtEl>
                                          <p:spTgt spid="13"/>
                                        </p:tgtEl>
                                      </p:cBhvr>
                                      <p:to x="100000" y="100000"/>
                                    </p:animScale>
                                  </p:childTnLst>
                                </p:cTn>
                              </p:par>
                              <p:par>
                                <p:cTn id="50" presetID="26" presetClass="entr" presetSubtype="0" fill="hold" grpId="0" nodeType="with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wipe(down)">
                                      <p:cBhvr>
                                        <p:cTn id="52" dur="580">
                                          <p:stCondLst>
                                            <p:cond delay="0"/>
                                          </p:stCondLst>
                                        </p:cTn>
                                        <p:tgtEl>
                                          <p:spTgt spid="16"/>
                                        </p:tgtEl>
                                      </p:cBhvr>
                                    </p:animEffect>
                                    <p:anim calcmode="lin" valueType="num">
                                      <p:cBhvr>
                                        <p:cTn id="53"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54"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55"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56"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57"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58" dur="26">
                                          <p:stCondLst>
                                            <p:cond delay="650"/>
                                          </p:stCondLst>
                                        </p:cTn>
                                        <p:tgtEl>
                                          <p:spTgt spid="16"/>
                                        </p:tgtEl>
                                      </p:cBhvr>
                                      <p:to x="100000" y="60000"/>
                                    </p:animScale>
                                    <p:animScale>
                                      <p:cBhvr>
                                        <p:cTn id="59" dur="166" decel="50000">
                                          <p:stCondLst>
                                            <p:cond delay="676"/>
                                          </p:stCondLst>
                                        </p:cTn>
                                        <p:tgtEl>
                                          <p:spTgt spid="16"/>
                                        </p:tgtEl>
                                      </p:cBhvr>
                                      <p:to x="100000" y="100000"/>
                                    </p:animScale>
                                    <p:animScale>
                                      <p:cBhvr>
                                        <p:cTn id="60" dur="26">
                                          <p:stCondLst>
                                            <p:cond delay="1312"/>
                                          </p:stCondLst>
                                        </p:cTn>
                                        <p:tgtEl>
                                          <p:spTgt spid="16"/>
                                        </p:tgtEl>
                                      </p:cBhvr>
                                      <p:to x="100000" y="80000"/>
                                    </p:animScale>
                                    <p:animScale>
                                      <p:cBhvr>
                                        <p:cTn id="61" dur="166" decel="50000">
                                          <p:stCondLst>
                                            <p:cond delay="1338"/>
                                          </p:stCondLst>
                                        </p:cTn>
                                        <p:tgtEl>
                                          <p:spTgt spid="16"/>
                                        </p:tgtEl>
                                      </p:cBhvr>
                                      <p:to x="100000" y="100000"/>
                                    </p:animScale>
                                    <p:animScale>
                                      <p:cBhvr>
                                        <p:cTn id="62" dur="26">
                                          <p:stCondLst>
                                            <p:cond delay="1642"/>
                                          </p:stCondLst>
                                        </p:cTn>
                                        <p:tgtEl>
                                          <p:spTgt spid="16"/>
                                        </p:tgtEl>
                                      </p:cBhvr>
                                      <p:to x="100000" y="90000"/>
                                    </p:animScale>
                                    <p:animScale>
                                      <p:cBhvr>
                                        <p:cTn id="63" dur="166" decel="50000">
                                          <p:stCondLst>
                                            <p:cond delay="1668"/>
                                          </p:stCondLst>
                                        </p:cTn>
                                        <p:tgtEl>
                                          <p:spTgt spid="16"/>
                                        </p:tgtEl>
                                      </p:cBhvr>
                                      <p:to x="100000" y="100000"/>
                                    </p:animScale>
                                    <p:animScale>
                                      <p:cBhvr>
                                        <p:cTn id="64" dur="26">
                                          <p:stCondLst>
                                            <p:cond delay="1808"/>
                                          </p:stCondLst>
                                        </p:cTn>
                                        <p:tgtEl>
                                          <p:spTgt spid="16"/>
                                        </p:tgtEl>
                                      </p:cBhvr>
                                      <p:to x="100000" y="95000"/>
                                    </p:animScale>
                                    <p:animScale>
                                      <p:cBhvr>
                                        <p:cTn id="65" dur="166" decel="50000">
                                          <p:stCondLst>
                                            <p:cond delay="1834"/>
                                          </p:stCondLst>
                                        </p:cTn>
                                        <p:tgtEl>
                                          <p:spTgt spid="16"/>
                                        </p:tgtEl>
                                      </p:cBhvr>
                                      <p:to x="100000" y="100000"/>
                                    </p:animScale>
                                  </p:childTnLst>
                                </p:cTn>
                              </p:par>
                              <p:par>
                                <p:cTn id="66" presetID="26" presetClass="entr" presetSubtype="0" fill="hold" grpId="0" nodeType="withEffect">
                                  <p:stCondLst>
                                    <p:cond delay="0"/>
                                  </p:stCondLst>
                                  <p:childTnLst>
                                    <p:set>
                                      <p:cBhvr>
                                        <p:cTn id="67" dur="1" fill="hold">
                                          <p:stCondLst>
                                            <p:cond delay="0"/>
                                          </p:stCondLst>
                                        </p:cTn>
                                        <p:tgtEl>
                                          <p:spTgt spid="17"/>
                                        </p:tgtEl>
                                        <p:attrNameLst>
                                          <p:attrName>style.visibility</p:attrName>
                                        </p:attrNameLst>
                                      </p:cBhvr>
                                      <p:to>
                                        <p:strVal val="visible"/>
                                      </p:to>
                                    </p:set>
                                    <p:animEffect transition="in" filter="wipe(down)">
                                      <p:cBhvr>
                                        <p:cTn id="68" dur="580">
                                          <p:stCondLst>
                                            <p:cond delay="0"/>
                                          </p:stCondLst>
                                        </p:cTn>
                                        <p:tgtEl>
                                          <p:spTgt spid="17"/>
                                        </p:tgtEl>
                                      </p:cBhvr>
                                    </p:animEffect>
                                    <p:anim calcmode="lin" valueType="num">
                                      <p:cBhvr>
                                        <p:cTn id="69"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74" dur="26">
                                          <p:stCondLst>
                                            <p:cond delay="650"/>
                                          </p:stCondLst>
                                        </p:cTn>
                                        <p:tgtEl>
                                          <p:spTgt spid="17"/>
                                        </p:tgtEl>
                                      </p:cBhvr>
                                      <p:to x="100000" y="60000"/>
                                    </p:animScale>
                                    <p:animScale>
                                      <p:cBhvr>
                                        <p:cTn id="75" dur="166" decel="50000">
                                          <p:stCondLst>
                                            <p:cond delay="676"/>
                                          </p:stCondLst>
                                        </p:cTn>
                                        <p:tgtEl>
                                          <p:spTgt spid="17"/>
                                        </p:tgtEl>
                                      </p:cBhvr>
                                      <p:to x="100000" y="100000"/>
                                    </p:animScale>
                                    <p:animScale>
                                      <p:cBhvr>
                                        <p:cTn id="76" dur="26">
                                          <p:stCondLst>
                                            <p:cond delay="1312"/>
                                          </p:stCondLst>
                                        </p:cTn>
                                        <p:tgtEl>
                                          <p:spTgt spid="17"/>
                                        </p:tgtEl>
                                      </p:cBhvr>
                                      <p:to x="100000" y="80000"/>
                                    </p:animScale>
                                    <p:animScale>
                                      <p:cBhvr>
                                        <p:cTn id="77" dur="166" decel="50000">
                                          <p:stCondLst>
                                            <p:cond delay="1338"/>
                                          </p:stCondLst>
                                        </p:cTn>
                                        <p:tgtEl>
                                          <p:spTgt spid="17"/>
                                        </p:tgtEl>
                                      </p:cBhvr>
                                      <p:to x="100000" y="100000"/>
                                    </p:animScale>
                                    <p:animScale>
                                      <p:cBhvr>
                                        <p:cTn id="78" dur="26">
                                          <p:stCondLst>
                                            <p:cond delay="1642"/>
                                          </p:stCondLst>
                                        </p:cTn>
                                        <p:tgtEl>
                                          <p:spTgt spid="17"/>
                                        </p:tgtEl>
                                      </p:cBhvr>
                                      <p:to x="100000" y="90000"/>
                                    </p:animScale>
                                    <p:animScale>
                                      <p:cBhvr>
                                        <p:cTn id="79" dur="166" decel="50000">
                                          <p:stCondLst>
                                            <p:cond delay="1668"/>
                                          </p:stCondLst>
                                        </p:cTn>
                                        <p:tgtEl>
                                          <p:spTgt spid="17"/>
                                        </p:tgtEl>
                                      </p:cBhvr>
                                      <p:to x="100000" y="100000"/>
                                    </p:animScale>
                                    <p:animScale>
                                      <p:cBhvr>
                                        <p:cTn id="80" dur="26">
                                          <p:stCondLst>
                                            <p:cond delay="1808"/>
                                          </p:stCondLst>
                                        </p:cTn>
                                        <p:tgtEl>
                                          <p:spTgt spid="17"/>
                                        </p:tgtEl>
                                      </p:cBhvr>
                                      <p:to x="100000" y="95000"/>
                                    </p:animScale>
                                    <p:animScale>
                                      <p:cBhvr>
                                        <p:cTn id="81" dur="166" decel="50000">
                                          <p:stCondLst>
                                            <p:cond delay="1834"/>
                                          </p:stCondLst>
                                        </p:cTn>
                                        <p:tgtEl>
                                          <p:spTgt spid="17"/>
                                        </p:tgtEl>
                                      </p:cBhvr>
                                      <p:to x="100000" y="100000"/>
                                    </p:animScale>
                                  </p:childTnLst>
                                </p:cTn>
                              </p:par>
                              <p:par>
                                <p:cTn id="82" presetID="26" presetClass="entr" presetSubtype="0" fill="hold" grpId="0" nodeType="withEffect">
                                  <p:stCondLst>
                                    <p:cond delay="0"/>
                                  </p:stCondLst>
                                  <p:childTnLst>
                                    <p:set>
                                      <p:cBhvr>
                                        <p:cTn id="83" dur="1" fill="hold">
                                          <p:stCondLst>
                                            <p:cond delay="0"/>
                                          </p:stCondLst>
                                        </p:cTn>
                                        <p:tgtEl>
                                          <p:spTgt spid="9"/>
                                        </p:tgtEl>
                                        <p:attrNameLst>
                                          <p:attrName>style.visibility</p:attrName>
                                        </p:attrNameLst>
                                      </p:cBhvr>
                                      <p:to>
                                        <p:strVal val="visible"/>
                                      </p:to>
                                    </p:set>
                                    <p:animEffect transition="in" filter="wipe(down)">
                                      <p:cBhvr>
                                        <p:cTn id="84" dur="580">
                                          <p:stCondLst>
                                            <p:cond delay="0"/>
                                          </p:stCondLst>
                                        </p:cTn>
                                        <p:tgtEl>
                                          <p:spTgt spid="9"/>
                                        </p:tgtEl>
                                      </p:cBhvr>
                                    </p:animEffect>
                                    <p:anim calcmode="lin" valueType="num">
                                      <p:cBhvr>
                                        <p:cTn id="85"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86"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87"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88"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89"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90" dur="26">
                                          <p:stCondLst>
                                            <p:cond delay="650"/>
                                          </p:stCondLst>
                                        </p:cTn>
                                        <p:tgtEl>
                                          <p:spTgt spid="9"/>
                                        </p:tgtEl>
                                      </p:cBhvr>
                                      <p:to x="100000" y="60000"/>
                                    </p:animScale>
                                    <p:animScale>
                                      <p:cBhvr>
                                        <p:cTn id="91" dur="166" decel="50000">
                                          <p:stCondLst>
                                            <p:cond delay="676"/>
                                          </p:stCondLst>
                                        </p:cTn>
                                        <p:tgtEl>
                                          <p:spTgt spid="9"/>
                                        </p:tgtEl>
                                      </p:cBhvr>
                                      <p:to x="100000" y="100000"/>
                                    </p:animScale>
                                    <p:animScale>
                                      <p:cBhvr>
                                        <p:cTn id="92" dur="26">
                                          <p:stCondLst>
                                            <p:cond delay="1312"/>
                                          </p:stCondLst>
                                        </p:cTn>
                                        <p:tgtEl>
                                          <p:spTgt spid="9"/>
                                        </p:tgtEl>
                                      </p:cBhvr>
                                      <p:to x="100000" y="80000"/>
                                    </p:animScale>
                                    <p:animScale>
                                      <p:cBhvr>
                                        <p:cTn id="93" dur="166" decel="50000">
                                          <p:stCondLst>
                                            <p:cond delay="1338"/>
                                          </p:stCondLst>
                                        </p:cTn>
                                        <p:tgtEl>
                                          <p:spTgt spid="9"/>
                                        </p:tgtEl>
                                      </p:cBhvr>
                                      <p:to x="100000" y="100000"/>
                                    </p:animScale>
                                    <p:animScale>
                                      <p:cBhvr>
                                        <p:cTn id="94" dur="26">
                                          <p:stCondLst>
                                            <p:cond delay="1642"/>
                                          </p:stCondLst>
                                        </p:cTn>
                                        <p:tgtEl>
                                          <p:spTgt spid="9"/>
                                        </p:tgtEl>
                                      </p:cBhvr>
                                      <p:to x="100000" y="90000"/>
                                    </p:animScale>
                                    <p:animScale>
                                      <p:cBhvr>
                                        <p:cTn id="95" dur="166" decel="50000">
                                          <p:stCondLst>
                                            <p:cond delay="1668"/>
                                          </p:stCondLst>
                                        </p:cTn>
                                        <p:tgtEl>
                                          <p:spTgt spid="9"/>
                                        </p:tgtEl>
                                      </p:cBhvr>
                                      <p:to x="100000" y="100000"/>
                                    </p:animScale>
                                    <p:animScale>
                                      <p:cBhvr>
                                        <p:cTn id="96" dur="26">
                                          <p:stCondLst>
                                            <p:cond delay="1808"/>
                                          </p:stCondLst>
                                        </p:cTn>
                                        <p:tgtEl>
                                          <p:spTgt spid="9"/>
                                        </p:tgtEl>
                                      </p:cBhvr>
                                      <p:to x="100000" y="95000"/>
                                    </p:animScale>
                                    <p:animScale>
                                      <p:cBhvr>
                                        <p:cTn id="97" dur="166" decel="50000">
                                          <p:stCondLst>
                                            <p:cond delay="1834"/>
                                          </p:stCondLst>
                                        </p:cTn>
                                        <p:tgtEl>
                                          <p:spTgt spid="9"/>
                                        </p:tgtEl>
                                      </p:cBhvr>
                                      <p:to x="100000" y="100000"/>
                                    </p:animScale>
                                  </p:childTnLst>
                                </p:cTn>
                              </p:par>
                              <p:par>
                                <p:cTn id="98" presetID="26" presetClass="entr" presetSubtype="0" fill="hold" grpId="0" nodeType="withEffect">
                                  <p:stCondLst>
                                    <p:cond delay="0"/>
                                  </p:stCondLst>
                                  <p:childTnLst>
                                    <p:set>
                                      <p:cBhvr>
                                        <p:cTn id="99" dur="1" fill="hold">
                                          <p:stCondLst>
                                            <p:cond delay="0"/>
                                          </p:stCondLst>
                                        </p:cTn>
                                        <p:tgtEl>
                                          <p:spTgt spid="15"/>
                                        </p:tgtEl>
                                        <p:attrNameLst>
                                          <p:attrName>style.visibility</p:attrName>
                                        </p:attrNameLst>
                                      </p:cBhvr>
                                      <p:to>
                                        <p:strVal val="visible"/>
                                      </p:to>
                                    </p:set>
                                    <p:animEffect transition="in" filter="wipe(down)">
                                      <p:cBhvr>
                                        <p:cTn id="100" dur="580">
                                          <p:stCondLst>
                                            <p:cond delay="0"/>
                                          </p:stCondLst>
                                        </p:cTn>
                                        <p:tgtEl>
                                          <p:spTgt spid="15"/>
                                        </p:tgtEl>
                                      </p:cBhvr>
                                    </p:animEffect>
                                    <p:anim calcmode="lin" valueType="num">
                                      <p:cBhvr>
                                        <p:cTn id="101"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02"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03"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104"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105"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106" dur="26">
                                          <p:stCondLst>
                                            <p:cond delay="650"/>
                                          </p:stCondLst>
                                        </p:cTn>
                                        <p:tgtEl>
                                          <p:spTgt spid="15"/>
                                        </p:tgtEl>
                                      </p:cBhvr>
                                      <p:to x="100000" y="60000"/>
                                    </p:animScale>
                                    <p:animScale>
                                      <p:cBhvr>
                                        <p:cTn id="107" dur="166" decel="50000">
                                          <p:stCondLst>
                                            <p:cond delay="676"/>
                                          </p:stCondLst>
                                        </p:cTn>
                                        <p:tgtEl>
                                          <p:spTgt spid="15"/>
                                        </p:tgtEl>
                                      </p:cBhvr>
                                      <p:to x="100000" y="100000"/>
                                    </p:animScale>
                                    <p:animScale>
                                      <p:cBhvr>
                                        <p:cTn id="108" dur="26">
                                          <p:stCondLst>
                                            <p:cond delay="1312"/>
                                          </p:stCondLst>
                                        </p:cTn>
                                        <p:tgtEl>
                                          <p:spTgt spid="15"/>
                                        </p:tgtEl>
                                      </p:cBhvr>
                                      <p:to x="100000" y="80000"/>
                                    </p:animScale>
                                    <p:animScale>
                                      <p:cBhvr>
                                        <p:cTn id="109" dur="166" decel="50000">
                                          <p:stCondLst>
                                            <p:cond delay="1338"/>
                                          </p:stCondLst>
                                        </p:cTn>
                                        <p:tgtEl>
                                          <p:spTgt spid="15"/>
                                        </p:tgtEl>
                                      </p:cBhvr>
                                      <p:to x="100000" y="100000"/>
                                    </p:animScale>
                                    <p:animScale>
                                      <p:cBhvr>
                                        <p:cTn id="110" dur="26">
                                          <p:stCondLst>
                                            <p:cond delay="1642"/>
                                          </p:stCondLst>
                                        </p:cTn>
                                        <p:tgtEl>
                                          <p:spTgt spid="15"/>
                                        </p:tgtEl>
                                      </p:cBhvr>
                                      <p:to x="100000" y="90000"/>
                                    </p:animScale>
                                    <p:animScale>
                                      <p:cBhvr>
                                        <p:cTn id="111" dur="166" decel="50000">
                                          <p:stCondLst>
                                            <p:cond delay="1668"/>
                                          </p:stCondLst>
                                        </p:cTn>
                                        <p:tgtEl>
                                          <p:spTgt spid="15"/>
                                        </p:tgtEl>
                                      </p:cBhvr>
                                      <p:to x="100000" y="100000"/>
                                    </p:animScale>
                                    <p:animScale>
                                      <p:cBhvr>
                                        <p:cTn id="112" dur="26">
                                          <p:stCondLst>
                                            <p:cond delay="1808"/>
                                          </p:stCondLst>
                                        </p:cTn>
                                        <p:tgtEl>
                                          <p:spTgt spid="15"/>
                                        </p:tgtEl>
                                      </p:cBhvr>
                                      <p:to x="100000" y="95000"/>
                                    </p:animScale>
                                    <p:animScale>
                                      <p:cBhvr>
                                        <p:cTn id="113" dur="166" decel="50000">
                                          <p:stCondLst>
                                            <p:cond delay="1834"/>
                                          </p:stCondLst>
                                        </p:cTn>
                                        <p:tgtEl>
                                          <p:spTgt spid="15"/>
                                        </p:tgtEl>
                                      </p:cBhvr>
                                      <p:to x="100000" y="100000"/>
                                    </p:animScale>
                                  </p:childTnLst>
                                </p:cTn>
                              </p:par>
                              <p:par>
                                <p:cTn id="114" presetID="26" presetClass="entr" presetSubtype="0" fill="hold" grpId="0" nodeType="withEffect">
                                  <p:stCondLst>
                                    <p:cond delay="0"/>
                                  </p:stCondLst>
                                  <p:childTnLst>
                                    <p:set>
                                      <p:cBhvr>
                                        <p:cTn id="115" dur="1" fill="hold">
                                          <p:stCondLst>
                                            <p:cond delay="0"/>
                                          </p:stCondLst>
                                        </p:cTn>
                                        <p:tgtEl>
                                          <p:spTgt spid="8"/>
                                        </p:tgtEl>
                                        <p:attrNameLst>
                                          <p:attrName>style.visibility</p:attrName>
                                        </p:attrNameLst>
                                      </p:cBhvr>
                                      <p:to>
                                        <p:strVal val="visible"/>
                                      </p:to>
                                    </p:set>
                                    <p:animEffect transition="in" filter="wipe(down)">
                                      <p:cBhvr>
                                        <p:cTn id="116" dur="580">
                                          <p:stCondLst>
                                            <p:cond delay="0"/>
                                          </p:stCondLst>
                                        </p:cTn>
                                        <p:tgtEl>
                                          <p:spTgt spid="8"/>
                                        </p:tgtEl>
                                      </p:cBhvr>
                                    </p:animEffect>
                                    <p:anim calcmode="lin" valueType="num">
                                      <p:cBhvr>
                                        <p:cTn id="117"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18"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19"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20"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1"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22" dur="26">
                                          <p:stCondLst>
                                            <p:cond delay="650"/>
                                          </p:stCondLst>
                                        </p:cTn>
                                        <p:tgtEl>
                                          <p:spTgt spid="8"/>
                                        </p:tgtEl>
                                      </p:cBhvr>
                                      <p:to x="100000" y="60000"/>
                                    </p:animScale>
                                    <p:animScale>
                                      <p:cBhvr>
                                        <p:cTn id="123" dur="166" decel="50000">
                                          <p:stCondLst>
                                            <p:cond delay="676"/>
                                          </p:stCondLst>
                                        </p:cTn>
                                        <p:tgtEl>
                                          <p:spTgt spid="8"/>
                                        </p:tgtEl>
                                      </p:cBhvr>
                                      <p:to x="100000" y="100000"/>
                                    </p:animScale>
                                    <p:animScale>
                                      <p:cBhvr>
                                        <p:cTn id="124" dur="26">
                                          <p:stCondLst>
                                            <p:cond delay="1312"/>
                                          </p:stCondLst>
                                        </p:cTn>
                                        <p:tgtEl>
                                          <p:spTgt spid="8"/>
                                        </p:tgtEl>
                                      </p:cBhvr>
                                      <p:to x="100000" y="80000"/>
                                    </p:animScale>
                                    <p:animScale>
                                      <p:cBhvr>
                                        <p:cTn id="125" dur="166" decel="50000">
                                          <p:stCondLst>
                                            <p:cond delay="1338"/>
                                          </p:stCondLst>
                                        </p:cTn>
                                        <p:tgtEl>
                                          <p:spTgt spid="8"/>
                                        </p:tgtEl>
                                      </p:cBhvr>
                                      <p:to x="100000" y="100000"/>
                                    </p:animScale>
                                    <p:animScale>
                                      <p:cBhvr>
                                        <p:cTn id="126" dur="26">
                                          <p:stCondLst>
                                            <p:cond delay="1642"/>
                                          </p:stCondLst>
                                        </p:cTn>
                                        <p:tgtEl>
                                          <p:spTgt spid="8"/>
                                        </p:tgtEl>
                                      </p:cBhvr>
                                      <p:to x="100000" y="90000"/>
                                    </p:animScale>
                                    <p:animScale>
                                      <p:cBhvr>
                                        <p:cTn id="127" dur="166" decel="50000">
                                          <p:stCondLst>
                                            <p:cond delay="1668"/>
                                          </p:stCondLst>
                                        </p:cTn>
                                        <p:tgtEl>
                                          <p:spTgt spid="8"/>
                                        </p:tgtEl>
                                      </p:cBhvr>
                                      <p:to x="100000" y="100000"/>
                                    </p:animScale>
                                    <p:animScale>
                                      <p:cBhvr>
                                        <p:cTn id="128" dur="26">
                                          <p:stCondLst>
                                            <p:cond delay="1808"/>
                                          </p:stCondLst>
                                        </p:cTn>
                                        <p:tgtEl>
                                          <p:spTgt spid="8"/>
                                        </p:tgtEl>
                                      </p:cBhvr>
                                      <p:to x="100000" y="95000"/>
                                    </p:animScale>
                                    <p:animScale>
                                      <p:cBhvr>
                                        <p:cTn id="129" dur="166" decel="50000">
                                          <p:stCondLst>
                                            <p:cond delay="1834"/>
                                          </p:stCondLst>
                                        </p:cTn>
                                        <p:tgtEl>
                                          <p:spTgt spid="8"/>
                                        </p:tgtEl>
                                      </p:cBhvr>
                                      <p:to x="100000" y="100000"/>
                                    </p:animScale>
                                  </p:childTnLst>
                                </p:cTn>
                              </p:par>
                              <p:par>
                                <p:cTn id="130" presetID="26" presetClass="entr" presetSubtype="0" fill="hold" grpId="0" nodeType="withEffect">
                                  <p:stCondLst>
                                    <p:cond delay="0"/>
                                  </p:stCondLst>
                                  <p:childTnLst>
                                    <p:set>
                                      <p:cBhvr>
                                        <p:cTn id="131" dur="1" fill="hold">
                                          <p:stCondLst>
                                            <p:cond delay="0"/>
                                          </p:stCondLst>
                                        </p:cTn>
                                        <p:tgtEl>
                                          <p:spTgt spid="12"/>
                                        </p:tgtEl>
                                        <p:attrNameLst>
                                          <p:attrName>style.visibility</p:attrName>
                                        </p:attrNameLst>
                                      </p:cBhvr>
                                      <p:to>
                                        <p:strVal val="visible"/>
                                      </p:to>
                                    </p:set>
                                    <p:animEffect transition="in" filter="wipe(down)">
                                      <p:cBhvr>
                                        <p:cTn id="132" dur="580">
                                          <p:stCondLst>
                                            <p:cond delay="0"/>
                                          </p:stCondLst>
                                        </p:cTn>
                                        <p:tgtEl>
                                          <p:spTgt spid="12"/>
                                        </p:tgtEl>
                                      </p:cBhvr>
                                    </p:animEffect>
                                    <p:anim calcmode="lin" valueType="num">
                                      <p:cBhvr>
                                        <p:cTn id="133"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34"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35"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36"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37"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8" dur="26">
                                          <p:stCondLst>
                                            <p:cond delay="650"/>
                                          </p:stCondLst>
                                        </p:cTn>
                                        <p:tgtEl>
                                          <p:spTgt spid="12"/>
                                        </p:tgtEl>
                                      </p:cBhvr>
                                      <p:to x="100000" y="60000"/>
                                    </p:animScale>
                                    <p:animScale>
                                      <p:cBhvr>
                                        <p:cTn id="139" dur="166" decel="50000">
                                          <p:stCondLst>
                                            <p:cond delay="676"/>
                                          </p:stCondLst>
                                        </p:cTn>
                                        <p:tgtEl>
                                          <p:spTgt spid="12"/>
                                        </p:tgtEl>
                                      </p:cBhvr>
                                      <p:to x="100000" y="100000"/>
                                    </p:animScale>
                                    <p:animScale>
                                      <p:cBhvr>
                                        <p:cTn id="140" dur="26">
                                          <p:stCondLst>
                                            <p:cond delay="1312"/>
                                          </p:stCondLst>
                                        </p:cTn>
                                        <p:tgtEl>
                                          <p:spTgt spid="12"/>
                                        </p:tgtEl>
                                      </p:cBhvr>
                                      <p:to x="100000" y="80000"/>
                                    </p:animScale>
                                    <p:animScale>
                                      <p:cBhvr>
                                        <p:cTn id="141" dur="166" decel="50000">
                                          <p:stCondLst>
                                            <p:cond delay="1338"/>
                                          </p:stCondLst>
                                        </p:cTn>
                                        <p:tgtEl>
                                          <p:spTgt spid="12"/>
                                        </p:tgtEl>
                                      </p:cBhvr>
                                      <p:to x="100000" y="100000"/>
                                    </p:animScale>
                                    <p:animScale>
                                      <p:cBhvr>
                                        <p:cTn id="142" dur="26">
                                          <p:stCondLst>
                                            <p:cond delay="1642"/>
                                          </p:stCondLst>
                                        </p:cTn>
                                        <p:tgtEl>
                                          <p:spTgt spid="12"/>
                                        </p:tgtEl>
                                      </p:cBhvr>
                                      <p:to x="100000" y="90000"/>
                                    </p:animScale>
                                    <p:animScale>
                                      <p:cBhvr>
                                        <p:cTn id="143" dur="166" decel="50000">
                                          <p:stCondLst>
                                            <p:cond delay="1668"/>
                                          </p:stCondLst>
                                        </p:cTn>
                                        <p:tgtEl>
                                          <p:spTgt spid="12"/>
                                        </p:tgtEl>
                                      </p:cBhvr>
                                      <p:to x="100000" y="100000"/>
                                    </p:animScale>
                                    <p:animScale>
                                      <p:cBhvr>
                                        <p:cTn id="144" dur="26">
                                          <p:stCondLst>
                                            <p:cond delay="1808"/>
                                          </p:stCondLst>
                                        </p:cTn>
                                        <p:tgtEl>
                                          <p:spTgt spid="12"/>
                                        </p:tgtEl>
                                      </p:cBhvr>
                                      <p:to x="100000" y="95000"/>
                                    </p:animScale>
                                    <p:animScale>
                                      <p:cBhvr>
                                        <p:cTn id="145" dur="166" decel="50000">
                                          <p:stCondLst>
                                            <p:cond delay="1834"/>
                                          </p:stCondLst>
                                        </p:cTn>
                                        <p:tgtEl>
                                          <p:spTgt spid="12"/>
                                        </p:tgtEl>
                                      </p:cBhvr>
                                      <p:to x="100000" y="100000"/>
                                    </p:animScale>
                                  </p:childTnLst>
                                </p:cTn>
                              </p:par>
                              <p:par>
                                <p:cTn id="146" presetID="26" presetClass="entr" presetSubtype="0" fill="hold" grpId="0" nodeType="withEffect">
                                  <p:stCondLst>
                                    <p:cond delay="0"/>
                                  </p:stCondLst>
                                  <p:childTnLst>
                                    <p:set>
                                      <p:cBhvr>
                                        <p:cTn id="147" dur="1" fill="hold">
                                          <p:stCondLst>
                                            <p:cond delay="0"/>
                                          </p:stCondLst>
                                        </p:cTn>
                                        <p:tgtEl>
                                          <p:spTgt spid="14"/>
                                        </p:tgtEl>
                                        <p:attrNameLst>
                                          <p:attrName>style.visibility</p:attrName>
                                        </p:attrNameLst>
                                      </p:cBhvr>
                                      <p:to>
                                        <p:strVal val="visible"/>
                                      </p:to>
                                    </p:set>
                                    <p:animEffect transition="in" filter="wipe(down)">
                                      <p:cBhvr>
                                        <p:cTn id="148" dur="580">
                                          <p:stCondLst>
                                            <p:cond delay="0"/>
                                          </p:stCondLst>
                                        </p:cTn>
                                        <p:tgtEl>
                                          <p:spTgt spid="14"/>
                                        </p:tgtEl>
                                      </p:cBhvr>
                                    </p:animEffect>
                                    <p:anim calcmode="lin" valueType="num">
                                      <p:cBhvr>
                                        <p:cTn id="149"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50"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51"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52"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53"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54" dur="26">
                                          <p:stCondLst>
                                            <p:cond delay="650"/>
                                          </p:stCondLst>
                                        </p:cTn>
                                        <p:tgtEl>
                                          <p:spTgt spid="14"/>
                                        </p:tgtEl>
                                      </p:cBhvr>
                                      <p:to x="100000" y="60000"/>
                                    </p:animScale>
                                    <p:animScale>
                                      <p:cBhvr>
                                        <p:cTn id="155" dur="166" decel="50000">
                                          <p:stCondLst>
                                            <p:cond delay="676"/>
                                          </p:stCondLst>
                                        </p:cTn>
                                        <p:tgtEl>
                                          <p:spTgt spid="14"/>
                                        </p:tgtEl>
                                      </p:cBhvr>
                                      <p:to x="100000" y="100000"/>
                                    </p:animScale>
                                    <p:animScale>
                                      <p:cBhvr>
                                        <p:cTn id="156" dur="26">
                                          <p:stCondLst>
                                            <p:cond delay="1312"/>
                                          </p:stCondLst>
                                        </p:cTn>
                                        <p:tgtEl>
                                          <p:spTgt spid="14"/>
                                        </p:tgtEl>
                                      </p:cBhvr>
                                      <p:to x="100000" y="80000"/>
                                    </p:animScale>
                                    <p:animScale>
                                      <p:cBhvr>
                                        <p:cTn id="157" dur="166" decel="50000">
                                          <p:stCondLst>
                                            <p:cond delay="1338"/>
                                          </p:stCondLst>
                                        </p:cTn>
                                        <p:tgtEl>
                                          <p:spTgt spid="14"/>
                                        </p:tgtEl>
                                      </p:cBhvr>
                                      <p:to x="100000" y="100000"/>
                                    </p:animScale>
                                    <p:animScale>
                                      <p:cBhvr>
                                        <p:cTn id="158" dur="26">
                                          <p:stCondLst>
                                            <p:cond delay="1642"/>
                                          </p:stCondLst>
                                        </p:cTn>
                                        <p:tgtEl>
                                          <p:spTgt spid="14"/>
                                        </p:tgtEl>
                                      </p:cBhvr>
                                      <p:to x="100000" y="90000"/>
                                    </p:animScale>
                                    <p:animScale>
                                      <p:cBhvr>
                                        <p:cTn id="159" dur="166" decel="50000">
                                          <p:stCondLst>
                                            <p:cond delay="1668"/>
                                          </p:stCondLst>
                                        </p:cTn>
                                        <p:tgtEl>
                                          <p:spTgt spid="14"/>
                                        </p:tgtEl>
                                      </p:cBhvr>
                                      <p:to x="100000" y="100000"/>
                                    </p:animScale>
                                    <p:animScale>
                                      <p:cBhvr>
                                        <p:cTn id="160" dur="26">
                                          <p:stCondLst>
                                            <p:cond delay="1808"/>
                                          </p:stCondLst>
                                        </p:cTn>
                                        <p:tgtEl>
                                          <p:spTgt spid="14"/>
                                        </p:tgtEl>
                                      </p:cBhvr>
                                      <p:to x="100000" y="95000"/>
                                    </p:animScale>
                                    <p:animScale>
                                      <p:cBhvr>
                                        <p:cTn id="161" dur="166" decel="50000">
                                          <p:stCondLst>
                                            <p:cond delay="1834"/>
                                          </p:stCondLst>
                                        </p:cTn>
                                        <p:tgtEl>
                                          <p:spTgt spid="1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animBg="1"/>
      <p:bldP spid="11" grpId="0" animBg="1"/>
      <p:bldP spid="12" grpId="0" animBg="1"/>
      <p:bldP spid="13" grpId="0" animBg="1"/>
      <p:bldP spid="14" grpId="0" animBg="1"/>
      <p:bldP spid="15" grpId="0" animBg="1"/>
      <p:bldP spid="16" grpId="0" animBg="1"/>
      <p:bldP spid="17" grpId="0" animBg="1"/>
      <p:bldP spid="2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extLst>
              <p:ext uri="{D42A27DB-BD31-4B8C-83A1-F6EECF244321}">
                <p14:modId xmlns:p14="http://schemas.microsoft.com/office/powerpoint/2010/main" val="3124412693"/>
              </p:ext>
            </p:extLst>
          </p:nvPr>
        </p:nvGraphicFramePr>
        <p:xfrm>
          <a:off x="179512" y="3490106"/>
          <a:ext cx="8784976" cy="652404"/>
        </p:xfrm>
        <a:graphic>
          <a:graphicData uri="http://schemas.openxmlformats.org/drawingml/2006/table">
            <a:tbl>
              <a:tblPr firstRow="1" bandRow="1">
                <a:tableStyleId>{5940675A-B579-460E-94D1-54222C63F5DA}</a:tableStyleId>
              </a:tblPr>
              <a:tblGrid>
                <a:gridCol w="1461517">
                  <a:extLst>
                    <a:ext uri="{9D8B030D-6E8A-4147-A177-3AD203B41FA5}">
                      <a16:colId xmlns:a16="http://schemas.microsoft.com/office/drawing/2014/main" val="20000"/>
                    </a:ext>
                  </a:extLst>
                </a:gridCol>
                <a:gridCol w="3220348">
                  <a:extLst>
                    <a:ext uri="{9D8B030D-6E8A-4147-A177-3AD203B41FA5}">
                      <a16:colId xmlns:a16="http://schemas.microsoft.com/office/drawing/2014/main" val="20001"/>
                    </a:ext>
                  </a:extLst>
                </a:gridCol>
                <a:gridCol w="4103111">
                  <a:extLst>
                    <a:ext uri="{9D8B030D-6E8A-4147-A177-3AD203B41FA5}">
                      <a16:colId xmlns:a16="http://schemas.microsoft.com/office/drawing/2014/main" val="20002"/>
                    </a:ext>
                  </a:extLst>
                </a:gridCol>
              </a:tblGrid>
              <a:tr h="652404">
                <a:tc>
                  <a:txBody>
                    <a:bodyPr/>
                    <a:lstStyle/>
                    <a:p>
                      <a:pPr algn="ctr"/>
                      <a:r>
                        <a:rPr lang="en-ZA" sz="2300" b="1" dirty="0">
                          <a:latin typeface="Comic Sans MS" pitchFamily="66" charset="0"/>
                        </a:rPr>
                        <a:t>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gridSpan="2">
                  <a:txBody>
                    <a:bodyPr/>
                    <a:lstStyle/>
                    <a:p>
                      <a:r>
                        <a:rPr lang="en-ZA" sz="2300" b="1" dirty="0"/>
                        <a:t>Byvoeglike</a:t>
                      </a:r>
                      <a:r>
                        <a:rPr lang="en-ZA" sz="2300" b="1" baseline="0" dirty="0"/>
                        <a:t> naamwoord (adjectives) of </a:t>
                      </a:r>
                      <a:r>
                        <a:rPr lang="en-ZA" sz="2300" b="1" baseline="0" dirty="0" err="1"/>
                        <a:t>Bywoord</a:t>
                      </a:r>
                      <a:r>
                        <a:rPr lang="en-ZA" sz="2300" b="1" baseline="0" dirty="0"/>
                        <a:t> (adverb)</a:t>
                      </a:r>
                      <a:endParaRPr lang="en-ZA" sz="23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ZA"/>
                    </a:p>
                  </a:txBody>
                  <a:tcPr/>
                </a:tc>
                <a:extLst>
                  <a:ext uri="{0D108BD9-81ED-4DB2-BD59-A6C34878D82A}">
                    <a16:rowId xmlns:a16="http://schemas.microsoft.com/office/drawing/2014/main" val="10000"/>
                  </a:ext>
                </a:extLst>
              </a:tr>
            </a:tbl>
          </a:graphicData>
        </a:graphic>
      </p:graphicFrame>
      <p:pic>
        <p:nvPicPr>
          <p:cNvPr id="4" name="Picture 4"/>
          <p:cNvPicPr>
            <a:picLocks noChangeAspect="1" noChangeArrowheads="1"/>
          </p:cNvPicPr>
          <p:nvPr/>
        </p:nvPicPr>
        <p:blipFill>
          <a:blip r:embed="rId3" cstate="print"/>
          <a:srcRect/>
          <a:stretch>
            <a:fillRect/>
          </a:stretch>
        </p:blipFill>
        <p:spPr bwMode="auto">
          <a:xfrm rot="16200000">
            <a:off x="7913696" y="-54155"/>
            <a:ext cx="1224461" cy="1283118"/>
          </a:xfrm>
          <a:prstGeom prst="rect">
            <a:avLst/>
          </a:prstGeom>
          <a:noFill/>
          <a:ln w="9525">
            <a:noFill/>
            <a:miter lim="800000"/>
            <a:headEnd/>
            <a:tailEnd/>
          </a:ln>
        </p:spPr>
      </p:pic>
      <p:graphicFrame>
        <p:nvGraphicFramePr>
          <p:cNvPr id="12" name="Table 11"/>
          <p:cNvGraphicFramePr>
            <a:graphicFrameLocks noGrp="1"/>
          </p:cNvGraphicFramePr>
          <p:nvPr>
            <p:extLst>
              <p:ext uri="{D42A27DB-BD31-4B8C-83A1-F6EECF244321}">
                <p14:modId xmlns:p14="http://schemas.microsoft.com/office/powerpoint/2010/main" val="221540031"/>
              </p:ext>
            </p:extLst>
          </p:nvPr>
        </p:nvGraphicFramePr>
        <p:xfrm>
          <a:off x="179512" y="4221088"/>
          <a:ext cx="8784976" cy="820688"/>
        </p:xfrm>
        <a:graphic>
          <a:graphicData uri="http://schemas.openxmlformats.org/drawingml/2006/table">
            <a:tbl>
              <a:tblPr firstRow="1" bandRow="1">
                <a:tableStyleId>{5940675A-B579-460E-94D1-54222C63F5DA}</a:tableStyleId>
              </a:tblPr>
              <a:tblGrid>
                <a:gridCol w="1461517">
                  <a:extLst>
                    <a:ext uri="{9D8B030D-6E8A-4147-A177-3AD203B41FA5}">
                      <a16:colId xmlns:a16="http://schemas.microsoft.com/office/drawing/2014/main" val="20000"/>
                    </a:ext>
                  </a:extLst>
                </a:gridCol>
                <a:gridCol w="3220348">
                  <a:extLst>
                    <a:ext uri="{9D8B030D-6E8A-4147-A177-3AD203B41FA5}">
                      <a16:colId xmlns:a16="http://schemas.microsoft.com/office/drawing/2014/main" val="20001"/>
                    </a:ext>
                  </a:extLst>
                </a:gridCol>
                <a:gridCol w="4103111">
                  <a:extLst>
                    <a:ext uri="{9D8B030D-6E8A-4147-A177-3AD203B41FA5}">
                      <a16:colId xmlns:a16="http://schemas.microsoft.com/office/drawing/2014/main" val="20002"/>
                    </a:ext>
                  </a:extLst>
                </a:gridCol>
              </a:tblGrid>
              <a:tr h="820688">
                <a:tc>
                  <a:txBody>
                    <a:bodyPr/>
                    <a:lstStyle/>
                    <a:p>
                      <a:pPr algn="ctr"/>
                      <a:r>
                        <a:rPr lang="en-ZA" sz="3200" b="1" dirty="0">
                          <a:latin typeface="Comic Sans MS" pitchFamily="66" charset="0"/>
                        </a:rPr>
                        <a:t>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gridSpan="2">
                  <a:txBody>
                    <a:bodyPr/>
                    <a:lstStyle/>
                    <a:p>
                      <a:r>
                        <a:rPr lang="en-ZA" sz="2200" b="1" baseline="0" dirty="0"/>
                        <a:t>Voorsetsel (prepositions) +  lidwoord (articles), voornaamwoord (pronoun), selfstandige naamwoord(noun)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ZA"/>
                    </a:p>
                  </a:txBody>
                  <a:tcPr/>
                </a:tc>
                <a:extLst>
                  <a:ext uri="{0D108BD9-81ED-4DB2-BD59-A6C34878D82A}">
                    <a16:rowId xmlns:a16="http://schemas.microsoft.com/office/drawing/2014/main" val="10000"/>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2621382594"/>
              </p:ext>
            </p:extLst>
          </p:nvPr>
        </p:nvGraphicFramePr>
        <p:xfrm>
          <a:off x="179512" y="5157192"/>
          <a:ext cx="8784976" cy="762000"/>
        </p:xfrm>
        <a:graphic>
          <a:graphicData uri="http://schemas.openxmlformats.org/drawingml/2006/table">
            <a:tbl>
              <a:tblPr firstRow="1" bandRow="1">
                <a:tableStyleId>{5940675A-B579-460E-94D1-54222C63F5DA}</a:tableStyleId>
              </a:tblPr>
              <a:tblGrid>
                <a:gridCol w="1461517">
                  <a:extLst>
                    <a:ext uri="{9D8B030D-6E8A-4147-A177-3AD203B41FA5}">
                      <a16:colId xmlns:a16="http://schemas.microsoft.com/office/drawing/2014/main" val="20000"/>
                    </a:ext>
                  </a:extLst>
                </a:gridCol>
                <a:gridCol w="2714947">
                  <a:extLst>
                    <a:ext uri="{9D8B030D-6E8A-4147-A177-3AD203B41FA5}">
                      <a16:colId xmlns:a16="http://schemas.microsoft.com/office/drawing/2014/main" val="20001"/>
                    </a:ext>
                  </a:extLst>
                </a:gridCol>
                <a:gridCol w="4608512">
                  <a:extLst>
                    <a:ext uri="{9D8B030D-6E8A-4147-A177-3AD203B41FA5}">
                      <a16:colId xmlns:a16="http://schemas.microsoft.com/office/drawing/2014/main" val="20002"/>
                    </a:ext>
                  </a:extLst>
                </a:gridCol>
              </a:tblGrid>
              <a:tr h="370840">
                <a:tc>
                  <a:txBody>
                    <a:bodyPr/>
                    <a:lstStyle/>
                    <a:p>
                      <a:pPr algn="ctr"/>
                      <a:r>
                        <a:rPr lang="en-ZA" sz="3200" dirty="0">
                          <a:latin typeface="Comic Sans MS" pitchFamily="66" charset="0"/>
                        </a:rPr>
                        <a:t>v2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66FF33"/>
                    </a:solidFill>
                  </a:tcPr>
                </a:tc>
                <a:tc>
                  <a:txBody>
                    <a:bodyPr/>
                    <a:lstStyle/>
                    <a:p>
                      <a:r>
                        <a:rPr lang="en-ZA" sz="2200" b="1" dirty="0"/>
                        <a:t>Hede:  GEEN/None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ZA" sz="2200" b="1" dirty="0"/>
                        <a:t>Verlede/Toekoms:</a:t>
                      </a:r>
                      <a:r>
                        <a:rPr lang="en-ZA" sz="2200" b="1" baseline="0" dirty="0"/>
                        <a:t> hoofwerkwoord (main verb)</a:t>
                      </a:r>
                      <a:endParaRPr lang="en-ZA"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800356249"/>
              </p:ext>
            </p:extLst>
          </p:nvPr>
        </p:nvGraphicFramePr>
        <p:xfrm>
          <a:off x="179512" y="6018552"/>
          <a:ext cx="8784976" cy="831273"/>
        </p:xfrm>
        <a:graphic>
          <a:graphicData uri="http://schemas.openxmlformats.org/drawingml/2006/table">
            <a:tbl>
              <a:tblPr firstRow="1" bandRow="1">
                <a:tableStyleId>{5940675A-B579-460E-94D1-54222C63F5DA}</a:tableStyleId>
              </a:tblPr>
              <a:tblGrid>
                <a:gridCol w="1461517">
                  <a:extLst>
                    <a:ext uri="{9D8B030D-6E8A-4147-A177-3AD203B41FA5}">
                      <a16:colId xmlns:a16="http://schemas.microsoft.com/office/drawing/2014/main" val="20000"/>
                    </a:ext>
                  </a:extLst>
                </a:gridCol>
                <a:gridCol w="7323459">
                  <a:extLst>
                    <a:ext uri="{9D8B030D-6E8A-4147-A177-3AD203B41FA5}">
                      <a16:colId xmlns:a16="http://schemas.microsoft.com/office/drawing/2014/main" val="20001"/>
                    </a:ext>
                  </a:extLst>
                </a:gridCol>
              </a:tblGrid>
              <a:tr h="831273">
                <a:tc>
                  <a:txBody>
                    <a:bodyPr/>
                    <a:lstStyle/>
                    <a:p>
                      <a:pPr algn="ctr"/>
                      <a:r>
                        <a:rPr lang="en-ZA" sz="3200" b="1" dirty="0">
                          <a:latin typeface="Comic Sans MS" pitchFamily="66" charset="0"/>
                        </a:rPr>
                        <a: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r>
                        <a:rPr lang="en-ZA" sz="2400" b="1" baseline="0" dirty="0"/>
                        <a:t>Infinitief (om    te), lidwoord, selfstandige naamwoord, voornaamwoord, byvoeglike naamwoord, werkwoord.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107356208"/>
              </p:ext>
            </p:extLst>
          </p:nvPr>
        </p:nvGraphicFramePr>
        <p:xfrm>
          <a:off x="179512" y="175924"/>
          <a:ext cx="8784976" cy="762000"/>
        </p:xfrm>
        <a:graphic>
          <a:graphicData uri="http://schemas.openxmlformats.org/drawingml/2006/table">
            <a:tbl>
              <a:tblPr firstRow="1" bandRow="1">
                <a:tableStyleId>{5940675A-B579-460E-94D1-54222C63F5DA}</a:tableStyleId>
              </a:tblPr>
              <a:tblGrid>
                <a:gridCol w="1461517">
                  <a:extLst>
                    <a:ext uri="{9D8B030D-6E8A-4147-A177-3AD203B41FA5}">
                      <a16:colId xmlns:a16="http://schemas.microsoft.com/office/drawing/2014/main" val="20000"/>
                    </a:ext>
                  </a:extLst>
                </a:gridCol>
                <a:gridCol w="3220348">
                  <a:extLst>
                    <a:ext uri="{9D8B030D-6E8A-4147-A177-3AD203B41FA5}">
                      <a16:colId xmlns:a16="http://schemas.microsoft.com/office/drawing/2014/main" val="20001"/>
                    </a:ext>
                  </a:extLst>
                </a:gridCol>
                <a:gridCol w="4103111">
                  <a:extLst>
                    <a:ext uri="{9D8B030D-6E8A-4147-A177-3AD203B41FA5}">
                      <a16:colId xmlns:a16="http://schemas.microsoft.com/office/drawing/2014/main" val="20002"/>
                    </a:ext>
                  </a:extLst>
                </a:gridCol>
              </a:tblGrid>
              <a:tr h="370840">
                <a:tc>
                  <a:txBody>
                    <a:bodyPr/>
                    <a:lstStyle/>
                    <a:p>
                      <a:pPr algn="ctr"/>
                      <a:r>
                        <a:rPr lang="en-ZA" sz="3200" b="1" dirty="0">
                          <a:latin typeface="Comic Sans MS" pitchFamily="66" charset="0"/>
                        </a:rPr>
                        <a: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gridSpan="2">
                  <a:txBody>
                    <a:bodyPr/>
                    <a:lstStyle/>
                    <a:p>
                      <a:r>
                        <a:rPr lang="en-ZA" sz="2200" b="1" dirty="0"/>
                        <a:t>Selfstandige</a:t>
                      </a:r>
                      <a:r>
                        <a:rPr lang="en-ZA" sz="2200" b="1" baseline="0" dirty="0"/>
                        <a:t> naamwoord (noun), voornaamwoord (pronoun), lidwoord (articles)</a:t>
                      </a:r>
                      <a:endParaRPr lang="en-ZA"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ZA"/>
                    </a:p>
                  </a:txBody>
                  <a:tcPr/>
                </a:tc>
                <a:extLst>
                  <a:ext uri="{0D108BD9-81ED-4DB2-BD59-A6C34878D82A}">
                    <a16:rowId xmlns:a16="http://schemas.microsoft.com/office/drawing/2014/main" val="10000"/>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848649872"/>
              </p:ext>
            </p:extLst>
          </p:nvPr>
        </p:nvGraphicFramePr>
        <p:xfrm>
          <a:off x="179512" y="1052736"/>
          <a:ext cx="8784976" cy="822960"/>
        </p:xfrm>
        <a:graphic>
          <a:graphicData uri="http://schemas.openxmlformats.org/drawingml/2006/table">
            <a:tbl>
              <a:tblPr firstRow="1" bandRow="1">
                <a:tableStyleId>{5940675A-B579-460E-94D1-54222C63F5DA}</a:tableStyleId>
              </a:tblPr>
              <a:tblGrid>
                <a:gridCol w="1461517">
                  <a:extLst>
                    <a:ext uri="{9D8B030D-6E8A-4147-A177-3AD203B41FA5}">
                      <a16:colId xmlns:a16="http://schemas.microsoft.com/office/drawing/2014/main" val="20000"/>
                    </a:ext>
                  </a:extLst>
                </a:gridCol>
                <a:gridCol w="3146995">
                  <a:extLst>
                    <a:ext uri="{9D8B030D-6E8A-4147-A177-3AD203B41FA5}">
                      <a16:colId xmlns:a16="http://schemas.microsoft.com/office/drawing/2014/main" val="20001"/>
                    </a:ext>
                  </a:extLst>
                </a:gridCol>
                <a:gridCol w="4176464">
                  <a:extLst>
                    <a:ext uri="{9D8B030D-6E8A-4147-A177-3AD203B41FA5}">
                      <a16:colId xmlns:a16="http://schemas.microsoft.com/office/drawing/2014/main" val="20002"/>
                    </a:ext>
                  </a:extLst>
                </a:gridCol>
              </a:tblGrid>
              <a:tr h="370840">
                <a:tc>
                  <a:txBody>
                    <a:bodyPr/>
                    <a:lstStyle/>
                    <a:p>
                      <a:pPr algn="ctr"/>
                      <a:r>
                        <a:rPr lang="en-ZA" sz="3200" dirty="0">
                          <a:latin typeface="Comic Sans MS" pitchFamily="66" charset="0"/>
                        </a:rPr>
                        <a:t>v1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66FF33"/>
                    </a:solidFill>
                  </a:tcPr>
                </a:tc>
                <a:tc>
                  <a:txBody>
                    <a:bodyPr/>
                    <a:lstStyle/>
                    <a:p>
                      <a:r>
                        <a:rPr lang="en-ZA" sz="2400" b="1" dirty="0"/>
                        <a:t>Hede: hoofwerkwoord (Main verbs)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ZA" sz="2400" b="1" dirty="0"/>
                        <a:t>Verlede/Toekoms:  hulpwerkwoord (helping verbs)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913508024"/>
              </p:ext>
            </p:extLst>
          </p:nvPr>
        </p:nvGraphicFramePr>
        <p:xfrm>
          <a:off x="179512" y="1988840"/>
          <a:ext cx="8784976" cy="579120"/>
        </p:xfrm>
        <a:graphic>
          <a:graphicData uri="http://schemas.openxmlformats.org/drawingml/2006/table">
            <a:tbl>
              <a:tblPr firstRow="1" bandRow="1">
                <a:tableStyleId>{5940675A-B579-460E-94D1-54222C63F5DA}</a:tableStyleId>
              </a:tblPr>
              <a:tblGrid>
                <a:gridCol w="1461517">
                  <a:extLst>
                    <a:ext uri="{9D8B030D-6E8A-4147-A177-3AD203B41FA5}">
                      <a16:colId xmlns:a16="http://schemas.microsoft.com/office/drawing/2014/main" val="20000"/>
                    </a:ext>
                  </a:extLst>
                </a:gridCol>
                <a:gridCol w="3220348">
                  <a:extLst>
                    <a:ext uri="{9D8B030D-6E8A-4147-A177-3AD203B41FA5}">
                      <a16:colId xmlns:a16="http://schemas.microsoft.com/office/drawing/2014/main" val="20001"/>
                    </a:ext>
                  </a:extLst>
                </a:gridCol>
                <a:gridCol w="4103111">
                  <a:extLst>
                    <a:ext uri="{9D8B030D-6E8A-4147-A177-3AD203B41FA5}">
                      <a16:colId xmlns:a16="http://schemas.microsoft.com/office/drawing/2014/main" val="20002"/>
                    </a:ext>
                  </a:extLst>
                </a:gridCol>
              </a:tblGrid>
              <a:tr h="505790">
                <a:tc>
                  <a:txBody>
                    <a:bodyPr/>
                    <a:lstStyle/>
                    <a:p>
                      <a:pPr algn="ctr"/>
                      <a:r>
                        <a:rPr lang="en-ZA" sz="3200" dirty="0">
                          <a:latin typeface="Comic Sans MS" pitchFamily="66" charset="0"/>
                        </a:rPr>
                        <a: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gridSpan="2">
                  <a:txBody>
                    <a:bodyPr/>
                    <a:lstStyle/>
                    <a:p>
                      <a:r>
                        <a:rPr lang="en-ZA" sz="2400" b="1" dirty="0"/>
                        <a:t>Bywoord van tyd (Adverb of time)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ZA"/>
                    </a:p>
                  </a:txBody>
                  <a:tcPr/>
                </a:tc>
                <a:extLst>
                  <a:ext uri="{0D108BD9-81ED-4DB2-BD59-A6C34878D82A}">
                    <a16:rowId xmlns:a16="http://schemas.microsoft.com/office/drawing/2014/main" val="10000"/>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557362515"/>
              </p:ext>
            </p:extLst>
          </p:nvPr>
        </p:nvGraphicFramePr>
        <p:xfrm>
          <a:off x="179512" y="2636912"/>
          <a:ext cx="8784976" cy="762000"/>
        </p:xfrm>
        <a:graphic>
          <a:graphicData uri="http://schemas.openxmlformats.org/drawingml/2006/table">
            <a:tbl>
              <a:tblPr firstRow="1" bandRow="1">
                <a:tableStyleId>{5940675A-B579-460E-94D1-54222C63F5DA}</a:tableStyleId>
              </a:tblPr>
              <a:tblGrid>
                <a:gridCol w="1461517">
                  <a:extLst>
                    <a:ext uri="{9D8B030D-6E8A-4147-A177-3AD203B41FA5}">
                      <a16:colId xmlns:a16="http://schemas.microsoft.com/office/drawing/2014/main" val="20000"/>
                    </a:ext>
                  </a:extLst>
                </a:gridCol>
                <a:gridCol w="3220348">
                  <a:extLst>
                    <a:ext uri="{9D8B030D-6E8A-4147-A177-3AD203B41FA5}">
                      <a16:colId xmlns:a16="http://schemas.microsoft.com/office/drawing/2014/main" val="20001"/>
                    </a:ext>
                  </a:extLst>
                </a:gridCol>
                <a:gridCol w="4103111">
                  <a:extLst>
                    <a:ext uri="{9D8B030D-6E8A-4147-A177-3AD203B41FA5}">
                      <a16:colId xmlns:a16="http://schemas.microsoft.com/office/drawing/2014/main" val="20002"/>
                    </a:ext>
                  </a:extLst>
                </a:gridCol>
              </a:tblGrid>
              <a:tr h="370840">
                <a:tc>
                  <a:txBody>
                    <a:bodyPr/>
                    <a:lstStyle/>
                    <a:p>
                      <a:pPr algn="ctr"/>
                      <a:r>
                        <a:rPr lang="en-ZA" sz="3200" b="1" dirty="0">
                          <a:latin typeface="Comic Sans MS" pitchFamily="66" charset="0"/>
                        </a:rPr>
                        <a:t>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gridSpan="2">
                  <a:txBody>
                    <a:bodyPr/>
                    <a:lstStyle/>
                    <a:p>
                      <a:r>
                        <a:rPr lang="en-ZA" sz="2200" b="1" dirty="0"/>
                        <a:t>Selfstandige</a:t>
                      </a:r>
                      <a:r>
                        <a:rPr lang="en-ZA" sz="2200" b="1" baseline="0" dirty="0"/>
                        <a:t> naamwoord (noun), voornaamwoord (pronoun), lidwoord (articles)</a:t>
                      </a:r>
                      <a:endParaRPr lang="en-ZA"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ZA"/>
                    </a:p>
                  </a:txBody>
                  <a:tcPr/>
                </a:tc>
                <a:extLst>
                  <a:ext uri="{0D108BD9-81ED-4DB2-BD59-A6C34878D82A}">
                    <a16:rowId xmlns:a16="http://schemas.microsoft.com/office/drawing/2014/main" val="10000"/>
                  </a:ext>
                </a:extLst>
              </a:tr>
            </a:tbl>
          </a:graphicData>
        </a:graphic>
      </p:graphicFrame>
      <p:sp>
        <p:nvSpPr>
          <p:cNvPr id="22" name="Rectangle 21"/>
          <p:cNvSpPr/>
          <p:nvPr/>
        </p:nvSpPr>
        <p:spPr>
          <a:xfrm>
            <a:off x="1619672" y="171655"/>
            <a:ext cx="7416824" cy="83149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3" name="Rectangle 22"/>
          <p:cNvSpPr/>
          <p:nvPr/>
        </p:nvSpPr>
        <p:spPr>
          <a:xfrm>
            <a:off x="1626987" y="4222115"/>
            <a:ext cx="7416824" cy="86409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4" name="Rectangle 23"/>
          <p:cNvSpPr/>
          <p:nvPr/>
        </p:nvSpPr>
        <p:spPr>
          <a:xfrm>
            <a:off x="1619672" y="5157192"/>
            <a:ext cx="7416824" cy="82196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5" name="Rectangle 24"/>
          <p:cNvSpPr/>
          <p:nvPr/>
        </p:nvSpPr>
        <p:spPr>
          <a:xfrm>
            <a:off x="1626987" y="5979159"/>
            <a:ext cx="7416824" cy="7920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6" name="Rectangle 25"/>
          <p:cNvSpPr/>
          <p:nvPr/>
        </p:nvSpPr>
        <p:spPr>
          <a:xfrm>
            <a:off x="1619672" y="2636591"/>
            <a:ext cx="7416824" cy="7620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7" name="Rectangle 26"/>
          <p:cNvSpPr/>
          <p:nvPr/>
        </p:nvSpPr>
        <p:spPr>
          <a:xfrm>
            <a:off x="1651245" y="1855521"/>
            <a:ext cx="7416824" cy="75592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8" name="Rectangle 27"/>
          <p:cNvSpPr/>
          <p:nvPr/>
        </p:nvSpPr>
        <p:spPr>
          <a:xfrm>
            <a:off x="1661500" y="3514022"/>
            <a:ext cx="7416824" cy="61223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9" name="Rectangle 28"/>
          <p:cNvSpPr/>
          <p:nvPr/>
        </p:nvSpPr>
        <p:spPr>
          <a:xfrm>
            <a:off x="1619672" y="1052736"/>
            <a:ext cx="7416824" cy="80829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Tree>
    <p:extLst>
      <p:ext uri="{BB962C8B-B14F-4D97-AF65-F5344CB8AC3E}">
        <p14:creationId xmlns:p14="http://schemas.microsoft.com/office/powerpoint/2010/main" val="4244935697"/>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2"/>
                                        </p:tgtEl>
                                      </p:cBhvr>
                                    </p:animEffect>
                                    <p:set>
                                      <p:cBhvr>
                                        <p:cTn id="7" dur="1" fill="hold">
                                          <p:stCondLst>
                                            <p:cond delay="499"/>
                                          </p:stCondLst>
                                        </p:cTn>
                                        <p:tgtEl>
                                          <p:spTgt spid="2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29"/>
                                        </p:tgtEl>
                                      </p:cBhvr>
                                    </p:animEffect>
                                    <p:set>
                                      <p:cBhvr>
                                        <p:cTn id="12" dur="1" fill="hold">
                                          <p:stCondLst>
                                            <p:cond delay="499"/>
                                          </p:stCondLst>
                                        </p:cTn>
                                        <p:tgtEl>
                                          <p:spTgt spid="2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28"/>
                                        </p:tgtEl>
                                      </p:cBhvr>
                                    </p:animEffect>
                                    <p:set>
                                      <p:cBhvr>
                                        <p:cTn id="17" dur="1" fill="hold">
                                          <p:stCondLst>
                                            <p:cond delay="499"/>
                                          </p:stCondLst>
                                        </p:cTn>
                                        <p:tgtEl>
                                          <p:spTgt spid="2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26"/>
                                        </p:tgtEl>
                                      </p:cBhvr>
                                    </p:animEffect>
                                    <p:set>
                                      <p:cBhvr>
                                        <p:cTn id="22" dur="1" fill="hold">
                                          <p:stCondLst>
                                            <p:cond delay="499"/>
                                          </p:stCondLst>
                                        </p:cTn>
                                        <p:tgtEl>
                                          <p:spTgt spid="2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27"/>
                                        </p:tgtEl>
                                      </p:cBhvr>
                                    </p:animEffect>
                                    <p:set>
                                      <p:cBhvr>
                                        <p:cTn id="27" dur="1" fill="hold">
                                          <p:stCondLst>
                                            <p:cond delay="499"/>
                                          </p:stCondLst>
                                        </p:cTn>
                                        <p:tgtEl>
                                          <p:spTgt spid="27"/>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23"/>
                                        </p:tgtEl>
                                      </p:cBhvr>
                                    </p:animEffect>
                                    <p:set>
                                      <p:cBhvr>
                                        <p:cTn id="32" dur="1" fill="hold">
                                          <p:stCondLst>
                                            <p:cond delay="499"/>
                                          </p:stCondLst>
                                        </p:cTn>
                                        <p:tgtEl>
                                          <p:spTgt spid="23"/>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24"/>
                                        </p:tgtEl>
                                      </p:cBhvr>
                                    </p:animEffect>
                                    <p:set>
                                      <p:cBhvr>
                                        <p:cTn id="37" dur="1" fill="hold">
                                          <p:stCondLst>
                                            <p:cond delay="499"/>
                                          </p:stCondLst>
                                        </p:cTn>
                                        <p:tgtEl>
                                          <p:spTgt spid="24"/>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0" nodeType="clickEffect">
                                  <p:stCondLst>
                                    <p:cond delay="0"/>
                                  </p:stCondLst>
                                  <p:childTnLst>
                                    <p:animEffect transition="out" filter="fade">
                                      <p:cBhvr>
                                        <p:cTn id="41" dur="500"/>
                                        <p:tgtEl>
                                          <p:spTgt spid="25"/>
                                        </p:tgtEl>
                                      </p:cBhvr>
                                    </p:animEffect>
                                    <p:set>
                                      <p:cBhvr>
                                        <p:cTn id="42" dur="1" fill="hold">
                                          <p:stCondLst>
                                            <p:cond delay="499"/>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animBg="1"/>
      <p:bldP spid="26" grpId="0" animBg="1"/>
      <p:bldP spid="27" grpId="0" animBg="1"/>
      <p:bldP spid="28" grpId="0" animBg="1"/>
      <p:bldP spid="2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p:cNvPicPr>
            <a:picLocks noChangeAspect="1" noChangeArrowheads="1"/>
          </p:cNvPicPr>
          <p:nvPr/>
        </p:nvPicPr>
        <p:blipFill>
          <a:blip r:embed="rId3" cstate="print"/>
          <a:srcRect/>
          <a:stretch>
            <a:fillRect/>
          </a:stretch>
        </p:blipFill>
        <p:spPr bwMode="auto">
          <a:xfrm rot="16200000">
            <a:off x="6972300" y="-50800"/>
            <a:ext cx="2120900" cy="2222500"/>
          </a:xfrm>
          <a:prstGeom prst="rect">
            <a:avLst/>
          </a:prstGeom>
          <a:noFill/>
          <a:ln w="9525">
            <a:noFill/>
            <a:miter lim="800000"/>
            <a:headEnd/>
            <a:tailEnd/>
          </a:ln>
        </p:spPr>
      </p:pic>
      <p:pic>
        <p:nvPicPr>
          <p:cNvPr id="4" name="Picture 4"/>
          <p:cNvPicPr>
            <a:picLocks noChangeAspect="1" noChangeArrowheads="1"/>
          </p:cNvPicPr>
          <p:nvPr/>
        </p:nvPicPr>
        <p:blipFill>
          <a:blip r:embed="rId3" cstate="print"/>
          <a:srcRect/>
          <a:stretch>
            <a:fillRect/>
          </a:stretch>
        </p:blipFill>
        <p:spPr bwMode="auto">
          <a:xfrm rot="10800000">
            <a:off x="0" y="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2" name="Title 1"/>
          <p:cNvSpPr>
            <a:spLocks noGrp="1"/>
          </p:cNvSpPr>
          <p:nvPr>
            <p:ph type="ctrTitle"/>
          </p:nvPr>
        </p:nvSpPr>
        <p:spPr>
          <a:xfrm>
            <a:off x="467544" y="1568748"/>
            <a:ext cx="8136904" cy="3168352"/>
          </a:xfrm>
        </p:spPr>
        <p:txBody>
          <a:bodyPr>
            <a:noAutofit/>
          </a:bodyPr>
          <a:lstStyle/>
          <a:p>
            <a:r>
              <a:rPr lang="en-ZA" sz="6600" dirty="0"/>
              <a:t>How do you analyse a sentence by using the Sv1TOMPv2I-method?</a:t>
            </a:r>
          </a:p>
        </p:txBody>
      </p:sp>
      <p:pic>
        <p:nvPicPr>
          <p:cNvPr id="7" name="Picture 4"/>
          <p:cNvPicPr>
            <a:picLocks noChangeAspect="1" noChangeArrowheads="1"/>
          </p:cNvPicPr>
          <p:nvPr/>
        </p:nvPicPr>
        <p:blipFill>
          <a:blip r:embed="rId3" cstate="print"/>
          <a:srcRect/>
          <a:stretch>
            <a:fillRect/>
          </a:stretch>
        </p:blipFill>
        <p:spPr bwMode="auto">
          <a:xfrm rot="5400000">
            <a:off x="50800" y="4686300"/>
            <a:ext cx="2120900" cy="2222500"/>
          </a:xfrm>
          <a:prstGeom prst="rect">
            <a:avLst/>
          </a:prstGeom>
          <a:noFill/>
          <a:ln w="9525">
            <a:noFill/>
            <a:miter lim="800000"/>
            <a:headEnd/>
            <a:tailEnd/>
          </a:ln>
        </p:spPr>
      </p:pic>
    </p:spTree>
    <p:extLst>
      <p:ext uri="{BB962C8B-B14F-4D97-AF65-F5344CB8AC3E}">
        <p14:creationId xmlns:p14="http://schemas.microsoft.com/office/powerpoint/2010/main" val="4244935697"/>
      </p:ext>
    </p:extLst>
  </p:cSld>
  <p:clrMapOvr>
    <a:masterClrMapping/>
  </p:clrMapOvr>
  <p:transition spd="slow">
    <p:push dir="u"/>
    <p:sndAc>
      <p:stSnd>
        <p:snd r:embed="rId2" name="chimes.wav"/>
      </p:stSnd>
    </p:sndAc>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6200000">
            <a:off x="6972300" y="-508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3" name="Content Placeholder 2"/>
          <p:cNvSpPr>
            <a:spLocks noGrp="1"/>
          </p:cNvSpPr>
          <p:nvPr>
            <p:ph idx="1"/>
          </p:nvPr>
        </p:nvSpPr>
        <p:spPr>
          <a:xfrm>
            <a:off x="35791" y="476672"/>
            <a:ext cx="8229600" cy="5865515"/>
          </a:xfrm>
        </p:spPr>
        <p:txBody>
          <a:bodyPr/>
          <a:lstStyle/>
          <a:p>
            <a:r>
              <a:rPr lang="en-ZA" b="1" dirty="0"/>
              <a:t>Step 1</a:t>
            </a:r>
            <a:r>
              <a:rPr lang="en-ZA" dirty="0"/>
              <a:t>:  Underline the verbs in the sentence.</a:t>
            </a:r>
          </a:p>
        </p:txBody>
      </p:sp>
      <p:sp>
        <p:nvSpPr>
          <p:cNvPr id="7" name="Rectangle 6"/>
          <p:cNvSpPr/>
          <p:nvPr/>
        </p:nvSpPr>
        <p:spPr>
          <a:xfrm>
            <a:off x="319189" y="2152098"/>
            <a:ext cx="8352928" cy="2123658"/>
          </a:xfrm>
          <a:prstGeom prst="rect">
            <a:avLst/>
          </a:prstGeom>
          <a:ln/>
        </p:spPr>
        <p:style>
          <a:lnRef idx="2">
            <a:schemeClr val="dk1"/>
          </a:lnRef>
          <a:fillRef idx="1">
            <a:schemeClr val="lt1"/>
          </a:fillRef>
          <a:effectRef idx="0">
            <a:schemeClr val="dk1"/>
          </a:effectRef>
          <a:fontRef idx="minor">
            <a:schemeClr val="dk1"/>
          </a:fontRef>
        </p:style>
        <p:txBody>
          <a:bodyPr wrap="square" anchor="ctr">
            <a:spAutoFit/>
          </a:bodyPr>
          <a:lstStyle/>
          <a:p>
            <a:pPr algn="ctr">
              <a:lnSpc>
                <a:spcPct val="150000"/>
              </a:lnSpc>
            </a:pPr>
            <a:r>
              <a:rPr lang="en-ZA" sz="4400" dirty="0"/>
              <a:t>Die seun het gister sy rugbybal hard oor die pale geskop om te oefen.</a:t>
            </a:r>
          </a:p>
        </p:txBody>
      </p:sp>
      <p:cxnSp>
        <p:nvCxnSpPr>
          <p:cNvPr id="9" name="Straight Connector 8"/>
          <p:cNvCxnSpPr/>
          <p:nvPr/>
        </p:nvCxnSpPr>
        <p:spPr>
          <a:xfrm>
            <a:off x="2483768" y="3068960"/>
            <a:ext cx="864096"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631557" y="4077072"/>
            <a:ext cx="1588515"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2401903" y="2420888"/>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3265999" y="2420888"/>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3549692" y="3382411"/>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5223875" y="3450138"/>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2501895" y="1497558"/>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v1</a:t>
            </a:r>
          </a:p>
        </p:txBody>
      </p:sp>
      <p:sp>
        <p:nvSpPr>
          <p:cNvPr id="21" name="Rectangle 20"/>
          <p:cNvSpPr/>
          <p:nvPr/>
        </p:nvSpPr>
        <p:spPr>
          <a:xfrm>
            <a:off x="4064284" y="2752262"/>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v2</a:t>
            </a:r>
          </a:p>
        </p:txBody>
      </p:sp>
    </p:spTree>
    <p:extLst>
      <p:ext uri="{BB962C8B-B14F-4D97-AF65-F5344CB8AC3E}">
        <p14:creationId xmlns:p14="http://schemas.microsoft.com/office/powerpoint/2010/main" val="4244935697"/>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circle(in)">
                                      <p:cBhvr>
                                        <p:cTn id="17" dur="2000"/>
                                        <p:tgtEl>
                                          <p:spTgt spid="20"/>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circle(in)">
                                      <p:cBhvr>
                                        <p:cTn id="20"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6200000">
            <a:off x="6972300" y="-508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3" name="Content Placeholder 2"/>
          <p:cNvSpPr>
            <a:spLocks noGrp="1"/>
          </p:cNvSpPr>
          <p:nvPr>
            <p:ph idx="1"/>
          </p:nvPr>
        </p:nvSpPr>
        <p:spPr>
          <a:xfrm>
            <a:off x="35791" y="476672"/>
            <a:ext cx="8229600" cy="5865515"/>
          </a:xfrm>
        </p:spPr>
        <p:txBody>
          <a:bodyPr/>
          <a:lstStyle/>
          <a:p>
            <a:r>
              <a:rPr lang="en-ZA" b="1" dirty="0"/>
              <a:t>Stap 2</a:t>
            </a:r>
            <a:r>
              <a:rPr lang="en-ZA" dirty="0"/>
              <a:t>:  That which stands in front of the VERB 1 is the SUBJECT.  That which stands after the second verb is the INFINITIVE.</a:t>
            </a:r>
          </a:p>
        </p:txBody>
      </p:sp>
      <p:sp>
        <p:nvSpPr>
          <p:cNvPr id="6" name="Rectangle 5"/>
          <p:cNvSpPr/>
          <p:nvPr/>
        </p:nvSpPr>
        <p:spPr>
          <a:xfrm>
            <a:off x="234783" y="3289538"/>
            <a:ext cx="8352928" cy="2123658"/>
          </a:xfrm>
          <a:prstGeom prst="rect">
            <a:avLst/>
          </a:prstGeom>
          <a:ln/>
        </p:spPr>
        <p:style>
          <a:lnRef idx="2">
            <a:schemeClr val="dk1"/>
          </a:lnRef>
          <a:fillRef idx="1">
            <a:schemeClr val="lt1"/>
          </a:fillRef>
          <a:effectRef idx="0">
            <a:schemeClr val="dk1"/>
          </a:effectRef>
          <a:fontRef idx="minor">
            <a:schemeClr val="dk1"/>
          </a:fontRef>
        </p:style>
        <p:txBody>
          <a:bodyPr wrap="square" anchor="ctr">
            <a:spAutoFit/>
          </a:bodyPr>
          <a:lstStyle/>
          <a:p>
            <a:pPr algn="ctr">
              <a:lnSpc>
                <a:spcPct val="150000"/>
              </a:lnSpc>
            </a:pPr>
            <a:r>
              <a:rPr lang="en-ZA" sz="4400" dirty="0"/>
              <a:t>Die seun het gister sy rugbybal hard oor die pale geskop om te oefen.</a:t>
            </a:r>
          </a:p>
        </p:txBody>
      </p:sp>
      <p:cxnSp>
        <p:nvCxnSpPr>
          <p:cNvPr id="7" name="Straight Connector 6"/>
          <p:cNvCxnSpPr/>
          <p:nvPr/>
        </p:nvCxnSpPr>
        <p:spPr>
          <a:xfrm>
            <a:off x="2399362" y="4206400"/>
            <a:ext cx="864096"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547151" y="5214512"/>
            <a:ext cx="1588515"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2317497" y="3558328"/>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3181593" y="3558328"/>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3465286" y="4519851"/>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5139469" y="4587578"/>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979878" y="3889702"/>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v2</a:t>
            </a:r>
          </a:p>
        </p:txBody>
      </p:sp>
      <p:sp>
        <p:nvSpPr>
          <p:cNvPr id="14" name="Rectangle 13"/>
          <p:cNvSpPr/>
          <p:nvPr/>
        </p:nvSpPr>
        <p:spPr>
          <a:xfrm>
            <a:off x="2482585" y="2827873"/>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v1</a:t>
            </a:r>
          </a:p>
        </p:txBody>
      </p:sp>
      <p:sp>
        <p:nvSpPr>
          <p:cNvPr id="15" name="Rectangle 14"/>
          <p:cNvSpPr/>
          <p:nvPr/>
        </p:nvSpPr>
        <p:spPr>
          <a:xfrm>
            <a:off x="1003113" y="2827873"/>
            <a:ext cx="511679"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00B0F0"/>
                </a:solidFill>
                <a:effectLst/>
              </a:rPr>
              <a:t>S</a:t>
            </a:r>
          </a:p>
        </p:txBody>
      </p:sp>
      <p:sp>
        <p:nvSpPr>
          <p:cNvPr id="16" name="Rectangle 15"/>
          <p:cNvSpPr/>
          <p:nvPr/>
        </p:nvSpPr>
        <p:spPr>
          <a:xfrm>
            <a:off x="6384029" y="4092937"/>
            <a:ext cx="396263"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latin typeface="Algerian" pitchFamily="82" charset="0"/>
              </a:rPr>
              <a:t>I</a:t>
            </a:r>
          </a:p>
        </p:txBody>
      </p:sp>
      <p:sp>
        <p:nvSpPr>
          <p:cNvPr id="2" name="Rounded Rectangular Callout 1"/>
          <p:cNvSpPr/>
          <p:nvPr/>
        </p:nvSpPr>
        <p:spPr>
          <a:xfrm>
            <a:off x="228306" y="5661247"/>
            <a:ext cx="6693193" cy="1080121"/>
          </a:xfrm>
          <a:prstGeom prst="wedgeRoundRectCallout">
            <a:avLst>
              <a:gd name="adj1" fmla="val -29487"/>
              <a:gd name="adj2" fmla="val -206390"/>
              <a:gd name="adj3" fmla="val 16667"/>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ZA" sz="2800" dirty="0"/>
              <a:t>REMEMBER: the Subject has an article, noun or pronoun</a:t>
            </a:r>
            <a:r>
              <a:rPr lang="en-ZA" sz="2000" dirty="0">
                <a:latin typeface="Arial"/>
                <a:cs typeface="Arial"/>
              </a:rPr>
              <a:t>.</a:t>
            </a:r>
            <a:endParaRPr lang="en-ZA" sz="2000" dirty="0"/>
          </a:p>
        </p:txBody>
      </p:sp>
      <p:cxnSp>
        <p:nvCxnSpPr>
          <p:cNvPr id="17" name="Straight Connector 16"/>
          <p:cNvCxnSpPr/>
          <p:nvPr/>
        </p:nvCxnSpPr>
        <p:spPr>
          <a:xfrm>
            <a:off x="5288066" y="5192006"/>
            <a:ext cx="1294094"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Rounded Rectangular Callout 18"/>
          <p:cNvSpPr/>
          <p:nvPr/>
        </p:nvSpPr>
        <p:spPr>
          <a:xfrm>
            <a:off x="4411247" y="2120900"/>
            <a:ext cx="4553240" cy="948061"/>
          </a:xfrm>
          <a:prstGeom prst="wedgeRoundRectCallout">
            <a:avLst>
              <a:gd name="adj1" fmla="val -14750"/>
              <a:gd name="adj2" fmla="val 227632"/>
              <a:gd name="adj3" fmla="val 16667"/>
            </a:avLst>
          </a:prstGeom>
          <a:solidFill>
            <a:srgbClr val="FF000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en-ZA" sz="2400" dirty="0"/>
              <a:t>REMEMBER: the infinitive has to have OM and TE.</a:t>
            </a:r>
          </a:p>
        </p:txBody>
      </p:sp>
    </p:spTree>
    <p:extLst>
      <p:ext uri="{BB962C8B-B14F-4D97-AF65-F5344CB8AC3E}">
        <p14:creationId xmlns:p14="http://schemas.microsoft.com/office/powerpoint/2010/main" val="1857652072"/>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ircle(in)">
                                      <p:cBhvr>
                                        <p:cTn id="7" dur="20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circle(in)">
                                      <p:cBhvr>
                                        <p:cTn id="17" dur="20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circle(in)">
                                      <p:cBhvr>
                                        <p:cTn id="22" dur="20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circle(in)">
                                      <p:cBhvr>
                                        <p:cTn id="2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2" grpId="0" animBg="1"/>
      <p:bldP spid="1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6200000">
            <a:off x="6972300" y="-508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25" name="Content Placeholder 2"/>
          <p:cNvSpPr txBox="1">
            <a:spLocks/>
          </p:cNvSpPr>
          <p:nvPr/>
        </p:nvSpPr>
        <p:spPr>
          <a:xfrm>
            <a:off x="359129" y="2381188"/>
            <a:ext cx="8032750" cy="4097831"/>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ZA" dirty="0"/>
              <a:t>Which questions do you ask yourself to identify the parts of STOMPI?</a:t>
            </a:r>
          </a:p>
          <a:p>
            <a:pPr marL="0" indent="0">
              <a:buNone/>
            </a:pPr>
            <a:endParaRPr lang="en-ZA" dirty="0"/>
          </a:p>
          <a:p>
            <a:pPr>
              <a:buFont typeface="Wingdings" pitchFamily="2" charset="2"/>
              <a:buChar char="ü"/>
            </a:pPr>
            <a:r>
              <a:rPr lang="en-ZA" dirty="0"/>
              <a:t> </a:t>
            </a:r>
            <a:r>
              <a:rPr lang="en-ZA" b="1" dirty="0">
                <a:solidFill>
                  <a:srgbClr val="FF0000"/>
                </a:solidFill>
              </a:rPr>
              <a:t>Wanneer</a:t>
            </a:r>
            <a:r>
              <a:rPr lang="en-ZA" dirty="0">
                <a:solidFill>
                  <a:srgbClr val="FF0000"/>
                </a:solidFill>
              </a:rPr>
              <a:t> </a:t>
            </a:r>
            <a:r>
              <a:rPr lang="en-ZA" dirty="0"/>
              <a:t>VERB die SUBJECT?  </a:t>
            </a:r>
            <a:r>
              <a:rPr lang="en-ZA" dirty="0">
                <a:sym typeface="Wingdings" pitchFamily="2" charset="2"/>
              </a:rPr>
              <a:t> </a:t>
            </a:r>
            <a:r>
              <a:rPr lang="en-ZA" b="1" dirty="0">
                <a:sym typeface="Wingdings" pitchFamily="2" charset="2"/>
              </a:rPr>
              <a:t>TIME</a:t>
            </a:r>
            <a:endParaRPr lang="en-ZA" dirty="0">
              <a:sym typeface="Wingdings" pitchFamily="2" charset="2"/>
            </a:endParaRPr>
          </a:p>
          <a:p>
            <a:pPr>
              <a:buFont typeface="Wingdings" pitchFamily="2" charset="2"/>
              <a:buChar char="ü"/>
            </a:pPr>
            <a:r>
              <a:rPr lang="en-ZA" b="1" dirty="0">
                <a:sym typeface="Wingdings" pitchFamily="2" charset="2"/>
              </a:rPr>
              <a:t> </a:t>
            </a:r>
            <a:r>
              <a:rPr lang="en-ZA" b="1" dirty="0">
                <a:solidFill>
                  <a:srgbClr val="FF0000"/>
                </a:solidFill>
                <a:sym typeface="Wingdings" pitchFamily="2" charset="2"/>
              </a:rPr>
              <a:t>Wat</a:t>
            </a:r>
            <a:r>
              <a:rPr lang="en-ZA" dirty="0">
                <a:solidFill>
                  <a:srgbClr val="FF0000"/>
                </a:solidFill>
                <a:sym typeface="Wingdings" pitchFamily="2" charset="2"/>
              </a:rPr>
              <a:t> </a:t>
            </a:r>
            <a:r>
              <a:rPr lang="en-ZA" dirty="0">
                <a:sym typeface="Wingdings" pitchFamily="2" charset="2"/>
              </a:rPr>
              <a:t>VERB die SUBJECT VERB?  </a:t>
            </a:r>
            <a:r>
              <a:rPr lang="en-ZA" b="1" dirty="0">
                <a:sym typeface="Wingdings" pitchFamily="2" charset="2"/>
              </a:rPr>
              <a:t>OBJECT</a:t>
            </a:r>
          </a:p>
          <a:p>
            <a:pPr>
              <a:buFont typeface="Wingdings" pitchFamily="2" charset="2"/>
              <a:buChar char="ü"/>
            </a:pPr>
            <a:r>
              <a:rPr lang="en-ZA" b="1" dirty="0">
                <a:sym typeface="Wingdings" pitchFamily="2" charset="2"/>
              </a:rPr>
              <a:t> </a:t>
            </a:r>
            <a:r>
              <a:rPr lang="en-ZA" b="1" dirty="0">
                <a:solidFill>
                  <a:srgbClr val="FF0000"/>
                </a:solidFill>
                <a:sym typeface="Wingdings" pitchFamily="2" charset="2"/>
              </a:rPr>
              <a:t>Hoe</a:t>
            </a:r>
            <a:r>
              <a:rPr lang="en-ZA" b="1" dirty="0">
                <a:sym typeface="Wingdings" pitchFamily="2" charset="2"/>
              </a:rPr>
              <a:t> </a:t>
            </a:r>
            <a:r>
              <a:rPr lang="en-ZA" dirty="0">
                <a:sym typeface="Wingdings" pitchFamily="2" charset="2"/>
              </a:rPr>
              <a:t>VERB die SUBJECT VERB?   </a:t>
            </a:r>
            <a:r>
              <a:rPr lang="en-ZA" b="1" dirty="0">
                <a:sym typeface="Wingdings" pitchFamily="2" charset="2"/>
              </a:rPr>
              <a:t>MANNER</a:t>
            </a:r>
          </a:p>
          <a:p>
            <a:pPr>
              <a:buFont typeface="Wingdings" pitchFamily="2" charset="2"/>
              <a:buChar char="ü"/>
            </a:pPr>
            <a:r>
              <a:rPr lang="en-ZA" b="1" dirty="0">
                <a:sym typeface="Wingdings" pitchFamily="2" charset="2"/>
              </a:rPr>
              <a:t> </a:t>
            </a:r>
            <a:r>
              <a:rPr lang="en-ZA" b="1" dirty="0">
                <a:solidFill>
                  <a:srgbClr val="FF0000"/>
                </a:solidFill>
                <a:sym typeface="Wingdings" pitchFamily="2" charset="2"/>
              </a:rPr>
              <a:t>Waar </a:t>
            </a:r>
            <a:r>
              <a:rPr lang="en-ZA" dirty="0">
                <a:sym typeface="Wingdings" pitchFamily="2" charset="2"/>
              </a:rPr>
              <a:t>VERB die SUBJECT VERB?  </a:t>
            </a:r>
            <a:r>
              <a:rPr lang="en-ZA" b="1" dirty="0">
                <a:sym typeface="Wingdings" pitchFamily="2" charset="2"/>
              </a:rPr>
              <a:t>PLACE</a:t>
            </a:r>
            <a:endParaRPr lang="en-ZA" b="1" dirty="0"/>
          </a:p>
          <a:p>
            <a:pPr marL="0" indent="0">
              <a:buNone/>
            </a:pPr>
            <a:endParaRPr lang="en-ZA" dirty="0"/>
          </a:p>
        </p:txBody>
      </p:sp>
      <p:sp>
        <p:nvSpPr>
          <p:cNvPr id="32" name="Rectangle 31"/>
          <p:cNvSpPr/>
          <p:nvPr/>
        </p:nvSpPr>
        <p:spPr>
          <a:xfrm>
            <a:off x="380758" y="42160"/>
            <a:ext cx="8352928" cy="2123658"/>
          </a:xfrm>
          <a:prstGeom prst="rect">
            <a:avLst/>
          </a:prstGeom>
          <a:ln/>
        </p:spPr>
        <p:style>
          <a:lnRef idx="2">
            <a:schemeClr val="dk1"/>
          </a:lnRef>
          <a:fillRef idx="1">
            <a:schemeClr val="lt1"/>
          </a:fillRef>
          <a:effectRef idx="0">
            <a:schemeClr val="dk1"/>
          </a:effectRef>
          <a:fontRef idx="minor">
            <a:schemeClr val="dk1"/>
          </a:fontRef>
        </p:style>
        <p:txBody>
          <a:bodyPr wrap="square" anchor="ctr">
            <a:spAutoFit/>
          </a:bodyPr>
          <a:lstStyle/>
          <a:p>
            <a:pPr algn="ctr">
              <a:lnSpc>
                <a:spcPct val="150000"/>
              </a:lnSpc>
            </a:pPr>
            <a:r>
              <a:rPr lang="en-ZA" sz="4400" dirty="0"/>
              <a:t>Die seun het gister sy rugbybal hard oor die pale geskop om te oefen.</a:t>
            </a:r>
          </a:p>
        </p:txBody>
      </p:sp>
      <p:cxnSp>
        <p:nvCxnSpPr>
          <p:cNvPr id="33" name="Straight Connector 32"/>
          <p:cNvCxnSpPr/>
          <p:nvPr/>
        </p:nvCxnSpPr>
        <p:spPr>
          <a:xfrm>
            <a:off x="2572271" y="938363"/>
            <a:ext cx="864096"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3720060" y="1908925"/>
            <a:ext cx="1588515"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2408542" y="325626"/>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3354502" y="387055"/>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3556331" y="1248956"/>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5250533" y="1310385"/>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4152787" y="787291"/>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v2</a:t>
            </a:r>
          </a:p>
        </p:txBody>
      </p:sp>
      <p:sp>
        <p:nvSpPr>
          <p:cNvPr id="40" name="Rectangle 39"/>
          <p:cNvSpPr/>
          <p:nvPr/>
        </p:nvSpPr>
        <p:spPr>
          <a:xfrm>
            <a:off x="2655494" y="-203818"/>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v1</a:t>
            </a:r>
          </a:p>
        </p:txBody>
      </p:sp>
      <p:sp>
        <p:nvSpPr>
          <p:cNvPr id="41" name="Rectangle 40"/>
          <p:cNvSpPr/>
          <p:nvPr/>
        </p:nvSpPr>
        <p:spPr>
          <a:xfrm>
            <a:off x="1218926" y="-203818"/>
            <a:ext cx="511679"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00B0F0"/>
                </a:solidFill>
                <a:effectLst/>
              </a:rPr>
              <a:t>S</a:t>
            </a:r>
          </a:p>
        </p:txBody>
      </p:sp>
      <p:sp>
        <p:nvSpPr>
          <p:cNvPr id="46" name="Content Placeholder 2"/>
          <p:cNvSpPr txBox="1">
            <a:spLocks/>
          </p:cNvSpPr>
          <p:nvPr/>
        </p:nvSpPr>
        <p:spPr>
          <a:xfrm>
            <a:off x="379764" y="4022392"/>
            <a:ext cx="8032750" cy="569232"/>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ZA" dirty="0"/>
          </a:p>
        </p:txBody>
      </p:sp>
      <p:sp>
        <p:nvSpPr>
          <p:cNvPr id="47" name="Content Placeholder 2"/>
          <p:cNvSpPr txBox="1">
            <a:spLocks/>
          </p:cNvSpPr>
          <p:nvPr/>
        </p:nvSpPr>
        <p:spPr>
          <a:xfrm>
            <a:off x="388148" y="4668421"/>
            <a:ext cx="8032750" cy="569232"/>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ZA" dirty="0"/>
          </a:p>
        </p:txBody>
      </p:sp>
      <p:sp>
        <p:nvSpPr>
          <p:cNvPr id="48" name="Content Placeholder 2"/>
          <p:cNvSpPr txBox="1">
            <a:spLocks/>
          </p:cNvSpPr>
          <p:nvPr/>
        </p:nvSpPr>
        <p:spPr>
          <a:xfrm>
            <a:off x="409227" y="5274713"/>
            <a:ext cx="8032750" cy="569232"/>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ZA" dirty="0"/>
          </a:p>
        </p:txBody>
      </p:sp>
      <p:sp>
        <p:nvSpPr>
          <p:cNvPr id="49" name="Content Placeholder 2"/>
          <p:cNvSpPr txBox="1">
            <a:spLocks/>
          </p:cNvSpPr>
          <p:nvPr/>
        </p:nvSpPr>
        <p:spPr>
          <a:xfrm>
            <a:off x="409227" y="5877492"/>
            <a:ext cx="8032750" cy="569232"/>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ZA" dirty="0"/>
          </a:p>
        </p:txBody>
      </p:sp>
      <p:sp>
        <p:nvSpPr>
          <p:cNvPr id="23" name="Content Placeholder 2"/>
          <p:cNvSpPr txBox="1">
            <a:spLocks/>
          </p:cNvSpPr>
          <p:nvPr/>
        </p:nvSpPr>
        <p:spPr>
          <a:xfrm>
            <a:off x="380758" y="3412724"/>
            <a:ext cx="8032750" cy="569232"/>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ZA" dirty="0"/>
              <a:t>Wanneer het die seun?  Gister</a:t>
            </a:r>
          </a:p>
        </p:txBody>
      </p:sp>
      <p:sp>
        <p:nvSpPr>
          <p:cNvPr id="24" name="Content Placeholder 2"/>
          <p:cNvSpPr txBox="1">
            <a:spLocks/>
          </p:cNvSpPr>
          <p:nvPr/>
        </p:nvSpPr>
        <p:spPr>
          <a:xfrm>
            <a:off x="371059" y="3950851"/>
            <a:ext cx="8032750" cy="712313"/>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ZA" dirty="0"/>
              <a:t>Wat het die seun geskop?  Sy rugbybal</a:t>
            </a:r>
          </a:p>
        </p:txBody>
      </p:sp>
      <p:sp>
        <p:nvSpPr>
          <p:cNvPr id="26" name="Content Placeholder 2"/>
          <p:cNvSpPr txBox="1">
            <a:spLocks/>
          </p:cNvSpPr>
          <p:nvPr/>
        </p:nvSpPr>
        <p:spPr>
          <a:xfrm>
            <a:off x="409227" y="4663164"/>
            <a:ext cx="8032750" cy="569232"/>
          </a:xfrm>
          <a:prstGeom prst="rect">
            <a:avLst/>
          </a:prstGeom>
        </p:spPr>
        <p:style>
          <a:lnRef idx="0">
            <a:schemeClr val="accent4"/>
          </a:lnRef>
          <a:fillRef idx="3">
            <a:schemeClr val="accent4"/>
          </a:fillRef>
          <a:effectRef idx="3">
            <a:schemeClr val="accent4"/>
          </a:effectRef>
          <a:fontRef idx="minor">
            <a:schemeClr val="lt1"/>
          </a:fontRef>
        </p:style>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ZA" dirty="0"/>
              <a:t>Hoe het die seun geskop?  Hard</a:t>
            </a:r>
          </a:p>
        </p:txBody>
      </p:sp>
      <p:sp>
        <p:nvSpPr>
          <p:cNvPr id="27" name="Content Placeholder 2"/>
          <p:cNvSpPr txBox="1">
            <a:spLocks/>
          </p:cNvSpPr>
          <p:nvPr/>
        </p:nvSpPr>
        <p:spPr>
          <a:xfrm>
            <a:off x="416648" y="5253052"/>
            <a:ext cx="8032750" cy="569232"/>
          </a:xfrm>
          <a:prstGeom prst="rect">
            <a:avLst/>
          </a:prstGeom>
        </p:spPr>
        <p:style>
          <a:lnRef idx="0">
            <a:schemeClr val="accent2"/>
          </a:lnRef>
          <a:fillRef idx="3">
            <a:schemeClr val="accent2"/>
          </a:fillRef>
          <a:effectRef idx="3">
            <a:schemeClr val="accent2"/>
          </a:effectRef>
          <a:fontRef idx="minor">
            <a:schemeClr val="lt1"/>
          </a:fontRef>
        </p:style>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ZA" dirty="0"/>
              <a:t>Waar het die seun geskop?  Oor die pale</a:t>
            </a:r>
          </a:p>
        </p:txBody>
      </p:sp>
    </p:spTree>
    <p:extLst>
      <p:ext uri="{BB962C8B-B14F-4D97-AF65-F5344CB8AC3E}">
        <p14:creationId xmlns:p14="http://schemas.microsoft.com/office/powerpoint/2010/main" val="1857652072"/>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46"/>
                                        </p:tgtEl>
                                      </p:cBhvr>
                                    </p:animEffect>
                                    <p:set>
                                      <p:cBhvr>
                                        <p:cTn id="7" dur="1" fill="hold">
                                          <p:stCondLst>
                                            <p:cond delay="499"/>
                                          </p:stCondLst>
                                        </p:cTn>
                                        <p:tgtEl>
                                          <p:spTgt spid="4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7"/>
                                        </p:tgtEl>
                                      </p:cBhvr>
                                    </p:animEffect>
                                    <p:set>
                                      <p:cBhvr>
                                        <p:cTn id="12" dur="1" fill="hold">
                                          <p:stCondLst>
                                            <p:cond delay="499"/>
                                          </p:stCondLst>
                                        </p:cTn>
                                        <p:tgtEl>
                                          <p:spTgt spid="4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48"/>
                                        </p:tgtEl>
                                      </p:cBhvr>
                                    </p:animEffect>
                                    <p:set>
                                      <p:cBhvr>
                                        <p:cTn id="17" dur="1" fill="hold">
                                          <p:stCondLst>
                                            <p:cond delay="499"/>
                                          </p:stCondLst>
                                        </p:cTn>
                                        <p:tgtEl>
                                          <p:spTgt spid="4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49"/>
                                        </p:tgtEl>
                                      </p:cBhvr>
                                    </p:animEffect>
                                    <p:set>
                                      <p:cBhvr>
                                        <p:cTn id="22" dur="1" fill="hold">
                                          <p:stCondLst>
                                            <p:cond delay="499"/>
                                          </p:stCondLst>
                                        </p:cTn>
                                        <p:tgtEl>
                                          <p:spTgt spid="4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fade">
                                      <p:cBhvr>
                                        <p:cTn id="27" dur="5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5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fade">
                                      <p:cBhvr>
                                        <p:cTn id="37" dur="500"/>
                                        <p:tgtEl>
                                          <p:spTgt spid="2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fade">
                                      <p:cBhvr>
                                        <p:cTn id="42"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47" grpId="0" animBg="1"/>
      <p:bldP spid="48" grpId="0" animBg="1"/>
      <p:bldP spid="49" grpId="0" animBg="1"/>
      <p:bldP spid="23" grpId="0" animBg="1"/>
      <p:bldP spid="24" grpId="0" animBg="1"/>
      <p:bldP spid="26" grpId="0" animBg="1"/>
      <p:bldP spid="2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6200000">
            <a:off x="6972300" y="-508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3" name="Content Placeholder 2"/>
          <p:cNvSpPr>
            <a:spLocks noGrp="1"/>
          </p:cNvSpPr>
          <p:nvPr>
            <p:ph idx="1"/>
          </p:nvPr>
        </p:nvSpPr>
        <p:spPr>
          <a:xfrm>
            <a:off x="0" y="260648"/>
            <a:ext cx="8032750" cy="2520280"/>
          </a:xfrm>
        </p:spPr>
        <p:txBody>
          <a:bodyPr>
            <a:normAutofit/>
          </a:bodyPr>
          <a:lstStyle/>
          <a:p>
            <a:r>
              <a:rPr lang="en-ZA" b="1" dirty="0"/>
              <a:t>Step 3</a:t>
            </a:r>
            <a:r>
              <a:rPr lang="en-ZA" dirty="0"/>
              <a:t>:  Now begin at the beginning of the sentence, which part of STOMPI is present in the sentence. REMEMBER:  A sentence does not have to have all the STOMPI parts.</a:t>
            </a:r>
          </a:p>
        </p:txBody>
      </p:sp>
      <p:sp>
        <p:nvSpPr>
          <p:cNvPr id="6" name="Rectangle 5"/>
          <p:cNvSpPr/>
          <p:nvPr/>
        </p:nvSpPr>
        <p:spPr>
          <a:xfrm>
            <a:off x="85749" y="3458022"/>
            <a:ext cx="8352928" cy="2123658"/>
          </a:xfrm>
          <a:prstGeom prst="rect">
            <a:avLst/>
          </a:prstGeom>
          <a:ln/>
        </p:spPr>
        <p:style>
          <a:lnRef idx="2">
            <a:schemeClr val="dk1"/>
          </a:lnRef>
          <a:fillRef idx="1">
            <a:schemeClr val="lt1"/>
          </a:fillRef>
          <a:effectRef idx="0">
            <a:schemeClr val="dk1"/>
          </a:effectRef>
          <a:fontRef idx="minor">
            <a:schemeClr val="dk1"/>
          </a:fontRef>
        </p:style>
        <p:txBody>
          <a:bodyPr wrap="square" anchor="ctr">
            <a:spAutoFit/>
          </a:bodyPr>
          <a:lstStyle/>
          <a:p>
            <a:pPr algn="ctr">
              <a:lnSpc>
                <a:spcPct val="150000"/>
              </a:lnSpc>
            </a:pPr>
            <a:r>
              <a:rPr lang="en-ZA" sz="4400" dirty="0"/>
              <a:t>Die seun het gister sy rugbybal hard oor die pale geskop om te oefen.</a:t>
            </a:r>
          </a:p>
        </p:txBody>
      </p:sp>
      <p:cxnSp>
        <p:nvCxnSpPr>
          <p:cNvPr id="7" name="Straight Connector 6"/>
          <p:cNvCxnSpPr/>
          <p:nvPr/>
        </p:nvCxnSpPr>
        <p:spPr>
          <a:xfrm>
            <a:off x="3398117" y="5382996"/>
            <a:ext cx="1588515"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3032559" y="3726812"/>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3316252" y="4688335"/>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4990435" y="4756062"/>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3830844" y="4058186"/>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v2</a:t>
            </a:r>
          </a:p>
        </p:txBody>
      </p:sp>
      <p:sp>
        <p:nvSpPr>
          <p:cNvPr id="12" name="Rectangle 11"/>
          <p:cNvSpPr/>
          <p:nvPr/>
        </p:nvSpPr>
        <p:spPr>
          <a:xfrm>
            <a:off x="2333551" y="2996357"/>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v1</a:t>
            </a:r>
          </a:p>
        </p:txBody>
      </p:sp>
      <p:sp>
        <p:nvSpPr>
          <p:cNvPr id="13" name="Rectangle 12"/>
          <p:cNvSpPr/>
          <p:nvPr/>
        </p:nvSpPr>
        <p:spPr>
          <a:xfrm>
            <a:off x="854079" y="3133707"/>
            <a:ext cx="511679"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00B0F0"/>
                </a:solidFill>
                <a:effectLst/>
              </a:rPr>
              <a:t>S</a:t>
            </a:r>
          </a:p>
        </p:txBody>
      </p:sp>
      <p:sp>
        <p:nvSpPr>
          <p:cNvPr id="14" name="Rectangle 13"/>
          <p:cNvSpPr/>
          <p:nvPr/>
        </p:nvSpPr>
        <p:spPr>
          <a:xfrm>
            <a:off x="6234995" y="4261421"/>
            <a:ext cx="396263"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latin typeface="Algerian" pitchFamily="82" charset="0"/>
              </a:rPr>
              <a:t>I</a:t>
            </a:r>
          </a:p>
        </p:txBody>
      </p:sp>
      <p:cxnSp>
        <p:nvCxnSpPr>
          <p:cNvPr id="15" name="Straight Connector 14"/>
          <p:cNvCxnSpPr/>
          <p:nvPr/>
        </p:nvCxnSpPr>
        <p:spPr>
          <a:xfrm flipV="1">
            <a:off x="395536" y="4736648"/>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7092280" y="3719379"/>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427984" y="3657950"/>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2169822" y="3695267"/>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3600593" y="2970105"/>
            <a:ext cx="527710"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rPr>
              <a:t>T</a:t>
            </a:r>
          </a:p>
        </p:txBody>
      </p:sp>
      <p:sp>
        <p:nvSpPr>
          <p:cNvPr id="22" name="Rectangle 21"/>
          <p:cNvSpPr/>
          <p:nvPr/>
        </p:nvSpPr>
        <p:spPr>
          <a:xfrm>
            <a:off x="7521614" y="2970105"/>
            <a:ext cx="790601"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rPr>
              <a:t>M</a:t>
            </a:r>
          </a:p>
        </p:txBody>
      </p:sp>
      <p:sp>
        <p:nvSpPr>
          <p:cNvPr id="23" name="Rectangle 22"/>
          <p:cNvSpPr/>
          <p:nvPr/>
        </p:nvSpPr>
        <p:spPr>
          <a:xfrm>
            <a:off x="1444693" y="4152699"/>
            <a:ext cx="55335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rPr>
              <a:t>P</a:t>
            </a:r>
          </a:p>
        </p:txBody>
      </p:sp>
      <p:sp>
        <p:nvSpPr>
          <p:cNvPr id="24" name="Rectangle 23"/>
          <p:cNvSpPr/>
          <p:nvPr/>
        </p:nvSpPr>
        <p:spPr>
          <a:xfrm>
            <a:off x="5644768" y="3134856"/>
            <a:ext cx="652744"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00B0F0"/>
                </a:solidFill>
                <a:effectLst/>
              </a:rPr>
              <a:t>O</a:t>
            </a:r>
          </a:p>
        </p:txBody>
      </p:sp>
    </p:spTree>
    <p:extLst>
      <p:ext uri="{BB962C8B-B14F-4D97-AF65-F5344CB8AC3E}">
        <p14:creationId xmlns:p14="http://schemas.microsoft.com/office/powerpoint/2010/main" val="1407588747"/>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circle(in)">
                                      <p:cBhvr>
                                        <p:cTn id="7" dur="20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circle(in)">
                                      <p:cBhvr>
                                        <p:cTn id="12" dur="20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wipe(down)">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circle(in)">
                                      <p:cBhvr>
                                        <p:cTn id="22" dur="20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circle(in)">
                                      <p:cBhvr>
                                        <p:cTn id="27" dur="2000"/>
                                        <p:tgtEl>
                                          <p:spTgt spid="2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wipe(down)">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circle(in)">
                                      <p:cBhvr>
                                        <p:cTn id="37"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P spid="2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0800000">
            <a:off x="0" y="0"/>
            <a:ext cx="2120900" cy="2222500"/>
          </a:xfrm>
          <a:prstGeom prst="rect">
            <a:avLst/>
          </a:prstGeom>
          <a:noFill/>
          <a:ln w="9525">
            <a:noFill/>
            <a:miter lim="800000"/>
            <a:headEnd/>
            <a:tailEnd/>
          </a:ln>
        </p:spPr>
      </p:pic>
      <p:sp>
        <p:nvSpPr>
          <p:cNvPr id="7" name="Title 6"/>
          <p:cNvSpPr>
            <a:spLocks noGrp="1"/>
          </p:cNvSpPr>
          <p:nvPr>
            <p:ph type="title"/>
          </p:nvPr>
        </p:nvSpPr>
        <p:spPr>
          <a:xfrm>
            <a:off x="2120900" y="274638"/>
            <a:ext cx="6565900" cy="1143000"/>
          </a:xfrm>
        </p:spPr>
        <p:style>
          <a:lnRef idx="2">
            <a:schemeClr val="dk1"/>
          </a:lnRef>
          <a:fillRef idx="1">
            <a:schemeClr val="lt1"/>
          </a:fillRef>
          <a:effectRef idx="0">
            <a:schemeClr val="dk1"/>
          </a:effectRef>
          <a:fontRef idx="minor">
            <a:schemeClr val="dk1"/>
          </a:fontRef>
        </p:style>
        <p:txBody>
          <a:bodyPr>
            <a:normAutofit fontScale="90000"/>
          </a:bodyPr>
          <a:lstStyle/>
          <a:p>
            <a:r>
              <a:rPr lang="en-ZA" dirty="0"/>
              <a:t>Here is the three steps again:</a:t>
            </a:r>
          </a:p>
        </p:txBody>
      </p:sp>
      <p:sp>
        <p:nvSpPr>
          <p:cNvPr id="8" name="Content Placeholder 7"/>
          <p:cNvSpPr>
            <a:spLocks noGrp="1"/>
          </p:cNvSpPr>
          <p:nvPr>
            <p:ph idx="1"/>
          </p:nvPr>
        </p:nvSpPr>
        <p:spPr>
          <a:xfrm>
            <a:off x="539552" y="1988840"/>
            <a:ext cx="8229600" cy="4525963"/>
          </a:xfrm>
        </p:spPr>
        <p:txBody>
          <a:bodyPr>
            <a:normAutofit/>
          </a:bodyPr>
          <a:lstStyle/>
          <a:p>
            <a:r>
              <a:rPr lang="en-ZA" b="1" dirty="0"/>
              <a:t>Step 1</a:t>
            </a:r>
            <a:r>
              <a:rPr lang="en-ZA" dirty="0"/>
              <a:t>:  Underline the verbs in the sentence.</a:t>
            </a:r>
          </a:p>
          <a:p>
            <a:r>
              <a:rPr lang="en-ZA" b="1" dirty="0"/>
              <a:t>Stap 2</a:t>
            </a:r>
            <a:r>
              <a:rPr lang="en-ZA" dirty="0"/>
              <a:t>:  </a:t>
            </a:r>
            <a:r>
              <a:rPr lang="en-ZA" b="1" dirty="0"/>
              <a:t>Stap 2</a:t>
            </a:r>
            <a:r>
              <a:rPr lang="en-ZA" dirty="0"/>
              <a:t>:  That which stands infront of the VERB 1 is the SUBJECT.  That which stands after the second verb is the INFINITIVE.</a:t>
            </a:r>
          </a:p>
          <a:p>
            <a:r>
              <a:rPr lang="en-ZA" b="1" dirty="0"/>
              <a:t>Step 3</a:t>
            </a:r>
            <a:r>
              <a:rPr lang="en-ZA" dirty="0"/>
              <a:t>:  Now begin at the beginning of the sentence, which part of STOMPI is present in the sentence. REMEMBER:  A sentence does not have to have all the STOMPI parts.</a:t>
            </a:r>
          </a:p>
          <a:p>
            <a:endParaRPr lang="en-ZA" dirty="0"/>
          </a:p>
        </p:txBody>
      </p:sp>
    </p:spTree>
    <p:extLst>
      <p:ext uri="{BB962C8B-B14F-4D97-AF65-F5344CB8AC3E}">
        <p14:creationId xmlns:p14="http://schemas.microsoft.com/office/powerpoint/2010/main" val="4244935697"/>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 calcmode="lin" valueType="num">
                                      <p:cBhvr additive="base">
                                        <p:cTn id="12"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0800000">
            <a:off x="0" y="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6" name="Title 5"/>
          <p:cNvSpPr>
            <a:spLocks noGrp="1"/>
          </p:cNvSpPr>
          <p:nvPr>
            <p:ph type="ctrTitle"/>
          </p:nvPr>
        </p:nvSpPr>
        <p:spPr>
          <a:xfrm>
            <a:off x="611560" y="1340768"/>
            <a:ext cx="8062664" cy="3602831"/>
          </a:xfrm>
        </p:spPr>
        <p:txBody>
          <a:bodyPr>
            <a:noAutofit/>
          </a:bodyPr>
          <a:lstStyle/>
          <a:p>
            <a:r>
              <a:rPr lang="en-ZA" sz="6600" dirty="0"/>
              <a:t>Now it is your turn to divide and conquer!!</a:t>
            </a:r>
          </a:p>
        </p:txBody>
      </p:sp>
    </p:spTree>
    <p:extLst>
      <p:ext uri="{BB962C8B-B14F-4D97-AF65-F5344CB8AC3E}">
        <p14:creationId xmlns:p14="http://schemas.microsoft.com/office/powerpoint/2010/main" val="484736341"/>
      </p:ext>
    </p:extLst>
  </p:cSld>
  <p:clrMapOvr>
    <a:masterClrMapping/>
  </p:clrMapOvr>
  <p:transition spd="slow">
    <p:push dir="u"/>
    <p:sndAc>
      <p:stSnd>
        <p:snd r:embed="rId2"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0800000">
            <a:off x="0" y="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924792" y="4532482"/>
            <a:ext cx="2219208" cy="2325517"/>
          </a:xfrm>
          <a:prstGeom prst="rect">
            <a:avLst/>
          </a:prstGeom>
          <a:noFill/>
          <a:ln w="9525">
            <a:noFill/>
            <a:miter lim="800000"/>
            <a:headEnd/>
            <a:tailEnd/>
          </a:ln>
        </p:spPr>
      </p:pic>
      <p:sp>
        <p:nvSpPr>
          <p:cNvPr id="3" name="Content Placeholder 2"/>
          <p:cNvSpPr>
            <a:spLocks noGrp="1"/>
          </p:cNvSpPr>
          <p:nvPr>
            <p:ph idx="1"/>
          </p:nvPr>
        </p:nvSpPr>
        <p:spPr>
          <a:xfrm>
            <a:off x="755576" y="1772816"/>
            <a:ext cx="8064896" cy="1224136"/>
          </a:xfrm>
          <a:ln>
            <a:solidFill>
              <a:schemeClr val="tx1"/>
            </a:solidFill>
          </a:ln>
        </p:spPr>
        <p:txBody>
          <a:bodyPr>
            <a:normAutofit/>
          </a:bodyPr>
          <a:lstStyle/>
          <a:p>
            <a:pPr marL="0" indent="0">
              <a:buNone/>
            </a:pPr>
            <a:r>
              <a:rPr lang="en-ZA" sz="3000" dirty="0"/>
              <a:t>Die man het sy kar </a:t>
            </a:r>
            <a:r>
              <a:rPr lang="en-ZA" sz="3000" b="1" dirty="0"/>
              <a:t>gister</a:t>
            </a:r>
            <a:r>
              <a:rPr lang="en-ZA" sz="3000" dirty="0"/>
              <a:t> in die motorhuis parkeer.</a:t>
            </a:r>
          </a:p>
          <a:p>
            <a:pPr marL="0" indent="0">
              <a:buNone/>
            </a:pPr>
            <a:r>
              <a:rPr lang="en-ZA" sz="3000" dirty="0"/>
              <a:t>Die man het </a:t>
            </a:r>
            <a:r>
              <a:rPr lang="en-ZA" sz="3000" b="1" dirty="0"/>
              <a:t>gister</a:t>
            </a:r>
            <a:r>
              <a:rPr lang="en-ZA" sz="3000" dirty="0"/>
              <a:t> sy kar in die motorhuis parkeer.</a:t>
            </a:r>
          </a:p>
        </p:txBody>
      </p:sp>
      <p:sp>
        <p:nvSpPr>
          <p:cNvPr id="6" name="Rectangle 5"/>
          <p:cNvSpPr/>
          <p:nvPr/>
        </p:nvSpPr>
        <p:spPr>
          <a:xfrm>
            <a:off x="1676585" y="826688"/>
            <a:ext cx="7230506" cy="584775"/>
          </a:xfrm>
          <a:prstGeom prst="rect">
            <a:avLst/>
          </a:prstGeom>
        </p:spPr>
        <p:txBody>
          <a:bodyPr wrap="none">
            <a:spAutoFit/>
          </a:bodyPr>
          <a:lstStyle/>
          <a:p>
            <a:r>
              <a:rPr lang="en-ZA" sz="3200" b="1" dirty="0"/>
              <a:t>Let’s look at the following two sentences:</a:t>
            </a:r>
          </a:p>
        </p:txBody>
      </p:sp>
      <p:sp>
        <p:nvSpPr>
          <p:cNvPr id="7" name="Rectangle 6"/>
          <p:cNvSpPr/>
          <p:nvPr/>
        </p:nvSpPr>
        <p:spPr>
          <a:xfrm>
            <a:off x="70772" y="3255211"/>
            <a:ext cx="8136904" cy="3046988"/>
          </a:xfrm>
          <a:prstGeom prst="rect">
            <a:avLst/>
          </a:prstGeom>
        </p:spPr>
        <p:txBody>
          <a:bodyPr wrap="square">
            <a:spAutoFit/>
          </a:bodyPr>
          <a:lstStyle/>
          <a:p>
            <a:r>
              <a:rPr lang="en-ZA" sz="3200" dirty="0"/>
              <a:t>Which of the following two sentences makes sense? Both</a:t>
            </a:r>
          </a:p>
          <a:p>
            <a:endParaRPr lang="en-ZA" sz="3200" dirty="0"/>
          </a:p>
          <a:p>
            <a:r>
              <a:rPr lang="en-ZA" sz="3200" dirty="0"/>
              <a:t>Which of the following two sentences are regarded correct syntactically? </a:t>
            </a:r>
            <a:br>
              <a:rPr lang="en-ZA" sz="3200" dirty="0"/>
            </a:br>
            <a:r>
              <a:rPr lang="en-ZA" sz="3200" dirty="0"/>
              <a:t>Only the second one</a:t>
            </a:r>
          </a:p>
        </p:txBody>
      </p:sp>
      <p:sp>
        <p:nvSpPr>
          <p:cNvPr id="2" name="Rectangle 1"/>
          <p:cNvSpPr/>
          <p:nvPr/>
        </p:nvSpPr>
        <p:spPr>
          <a:xfrm>
            <a:off x="1266613" y="3789040"/>
            <a:ext cx="1728192" cy="6480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8" name="Rectangle 7"/>
          <p:cNvSpPr/>
          <p:nvPr/>
        </p:nvSpPr>
        <p:spPr>
          <a:xfrm>
            <a:off x="109689" y="5698897"/>
            <a:ext cx="4032448" cy="6480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Tree>
    <p:extLst>
      <p:ext uri="{BB962C8B-B14F-4D97-AF65-F5344CB8AC3E}">
        <p14:creationId xmlns:p14="http://schemas.microsoft.com/office/powerpoint/2010/main" val="700954004"/>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7"/>
                                        </p:tgtEl>
                                        <p:attrNameLst>
                                          <p:attrName>ppt_y</p:attrName>
                                        </p:attrNameLst>
                                      </p:cBhvr>
                                      <p:tavLst>
                                        <p:tav tm="0">
                                          <p:val>
                                            <p:strVal val="#ppt_y"/>
                                          </p:val>
                                        </p:tav>
                                        <p:tav tm="100000">
                                          <p:val>
                                            <p:strVal val="#ppt_y"/>
                                          </p:val>
                                        </p:tav>
                                      </p:tavLst>
                                    </p:anim>
                                    <p:anim calcmode="lin" valueType="num">
                                      <p:cBhvr>
                                        <p:cTn id="9"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0" nodeType="clickEffect">
                                  <p:stCondLst>
                                    <p:cond delay="0"/>
                                  </p:stCondLst>
                                  <p:childTnLst>
                                    <p:animEffect transition="out" filter="fade">
                                      <p:cBhvr>
                                        <p:cTn id="15" dur="500"/>
                                        <p:tgtEl>
                                          <p:spTgt spid="2"/>
                                        </p:tgtEl>
                                      </p:cBhvr>
                                    </p:animEffect>
                                    <p:set>
                                      <p:cBhvr>
                                        <p:cTn id="16" dur="1" fill="hold">
                                          <p:stCondLst>
                                            <p:cond delay="499"/>
                                          </p:stCondLst>
                                        </p:cTn>
                                        <p:tgtEl>
                                          <p:spTgt spid="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500"/>
                                        <p:tgtEl>
                                          <p:spTgt spid="8"/>
                                        </p:tgtEl>
                                      </p:cBhvr>
                                    </p:animEffect>
                                    <p:set>
                                      <p:cBhvr>
                                        <p:cTn id="21"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animBg="1"/>
      <p:bldP spid="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6200000">
            <a:off x="7004170" y="-508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3" name="Content Placeholder 2"/>
          <p:cNvSpPr>
            <a:spLocks noGrp="1"/>
          </p:cNvSpPr>
          <p:nvPr>
            <p:ph idx="1"/>
          </p:nvPr>
        </p:nvSpPr>
        <p:spPr>
          <a:xfrm>
            <a:off x="179512" y="2018012"/>
            <a:ext cx="8229600" cy="4536504"/>
          </a:xfrm>
        </p:spPr>
        <p:txBody>
          <a:bodyPr/>
          <a:lstStyle/>
          <a:p>
            <a:pPr marL="514350" indent="-514350">
              <a:buFont typeface="+mj-lt"/>
              <a:buAutoNum type="arabicPeriod"/>
            </a:pPr>
            <a:r>
              <a:rPr lang="en-ZA" dirty="0"/>
              <a:t>Die leerders het die werk </a:t>
            </a:r>
            <a:r>
              <a:rPr lang="en-ZA" dirty="0" err="1"/>
              <a:t>vinnig</a:t>
            </a:r>
            <a:r>
              <a:rPr lang="en-ZA" dirty="0"/>
              <a:t> in </a:t>
            </a:r>
            <a:r>
              <a:rPr lang="en-ZA"/>
              <a:t>die klas` </a:t>
            </a:r>
            <a:r>
              <a:rPr lang="en-ZA" dirty="0"/>
              <a:t>geleer om goed te presteer.</a:t>
            </a:r>
          </a:p>
          <a:p>
            <a:pPr marL="514350" indent="-514350">
              <a:buFont typeface="+mj-lt"/>
              <a:buAutoNum type="arabicPeriod"/>
            </a:pPr>
            <a:r>
              <a:rPr lang="en-ZA" dirty="0"/>
              <a:t>Die meisie sal later haar gesig mooi in die badkamer grimeer om pragtig te lyk.</a:t>
            </a:r>
          </a:p>
          <a:p>
            <a:pPr marL="514350" indent="-514350">
              <a:buFont typeface="+mj-lt"/>
              <a:buAutoNum type="arabicPeriod"/>
            </a:pPr>
            <a:r>
              <a:rPr lang="en-ZA" dirty="0"/>
              <a:t>Ons drink saans koffie in die kombuis.</a:t>
            </a:r>
          </a:p>
          <a:p>
            <a:pPr marL="514350" indent="-514350">
              <a:buFont typeface="+mj-lt"/>
              <a:buAutoNum type="arabicPeriod"/>
            </a:pPr>
            <a:r>
              <a:rPr lang="en-ZA" dirty="0"/>
              <a:t>Eugene het sy werk goed gedoen om betaal te word.</a:t>
            </a:r>
          </a:p>
          <a:p>
            <a:pPr marL="514350" indent="-514350">
              <a:buFont typeface="+mj-lt"/>
              <a:buAutoNum type="arabicPeriod"/>
            </a:pPr>
            <a:r>
              <a:rPr lang="en-ZA" dirty="0"/>
              <a:t>Die vis sal vinnig in die vuil dam swem.</a:t>
            </a:r>
          </a:p>
        </p:txBody>
      </p:sp>
      <p:sp>
        <p:nvSpPr>
          <p:cNvPr id="6" name="Title 6"/>
          <p:cNvSpPr>
            <a:spLocks noGrp="1"/>
          </p:cNvSpPr>
          <p:nvPr>
            <p:ph type="title"/>
          </p:nvPr>
        </p:nvSpPr>
        <p:spPr>
          <a:xfrm>
            <a:off x="683568" y="488950"/>
            <a:ext cx="6565900" cy="1143000"/>
          </a:xfrm>
          <a:effectLst>
            <a:glow rad="228600">
              <a:schemeClr val="accent5">
                <a:satMod val="175000"/>
                <a:alpha val="40000"/>
              </a:schemeClr>
            </a:glow>
            <a:outerShdw blurRad="40000" dist="23000" dir="5400000" rotWithShape="0">
              <a:srgbClr val="000000">
                <a:alpha val="35000"/>
              </a:srgbClr>
            </a:outerShdw>
          </a:effectLst>
        </p:spPr>
        <p:style>
          <a:lnRef idx="0">
            <a:schemeClr val="accent6"/>
          </a:lnRef>
          <a:fillRef idx="3">
            <a:schemeClr val="accent6"/>
          </a:fillRef>
          <a:effectRef idx="3">
            <a:schemeClr val="accent6"/>
          </a:effectRef>
          <a:fontRef idx="minor">
            <a:schemeClr val="lt1"/>
          </a:fontRef>
        </p:style>
        <p:txBody>
          <a:bodyPr>
            <a:normAutofit fontScale="90000"/>
          </a:bodyPr>
          <a:lstStyle/>
          <a:p>
            <a:r>
              <a:rPr lang="en-ZA" dirty="0"/>
              <a:t>Remember and use the three steps!</a:t>
            </a:r>
          </a:p>
        </p:txBody>
      </p:sp>
    </p:spTree>
    <p:extLst>
      <p:ext uri="{BB962C8B-B14F-4D97-AF65-F5344CB8AC3E}">
        <p14:creationId xmlns:p14="http://schemas.microsoft.com/office/powerpoint/2010/main" val="2775114986"/>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repeatCount="10000" fill="hold" grpId="0" nodeType="withEffect">
                                  <p:stCondLst>
                                    <p:cond delay="0"/>
                                  </p:stCondLst>
                                  <p:childTnLst>
                                    <p:animRot by="120000">
                                      <p:cBhvr>
                                        <p:cTn id="6" dur="100" fill="hold">
                                          <p:stCondLst>
                                            <p:cond delay="0"/>
                                          </p:stCondLst>
                                        </p:cTn>
                                        <p:tgtEl>
                                          <p:spTgt spid="6"/>
                                        </p:tgtEl>
                                        <p:attrNameLst>
                                          <p:attrName>r</p:attrName>
                                        </p:attrNameLst>
                                      </p:cBhvr>
                                    </p:animRot>
                                    <p:animRot by="-240000">
                                      <p:cBhvr>
                                        <p:cTn id="7" dur="200" fill="hold">
                                          <p:stCondLst>
                                            <p:cond delay="200"/>
                                          </p:stCondLst>
                                        </p:cTn>
                                        <p:tgtEl>
                                          <p:spTgt spid="6"/>
                                        </p:tgtEl>
                                        <p:attrNameLst>
                                          <p:attrName>r</p:attrName>
                                        </p:attrNameLst>
                                      </p:cBhvr>
                                    </p:animRot>
                                    <p:animRot by="240000">
                                      <p:cBhvr>
                                        <p:cTn id="8" dur="200" fill="hold">
                                          <p:stCondLst>
                                            <p:cond delay="400"/>
                                          </p:stCondLst>
                                        </p:cTn>
                                        <p:tgtEl>
                                          <p:spTgt spid="6"/>
                                        </p:tgtEl>
                                        <p:attrNameLst>
                                          <p:attrName>r</p:attrName>
                                        </p:attrNameLst>
                                      </p:cBhvr>
                                    </p:animRot>
                                    <p:animRot by="-240000">
                                      <p:cBhvr>
                                        <p:cTn id="9" dur="200" fill="hold">
                                          <p:stCondLst>
                                            <p:cond delay="600"/>
                                          </p:stCondLst>
                                        </p:cTn>
                                        <p:tgtEl>
                                          <p:spTgt spid="6"/>
                                        </p:tgtEl>
                                        <p:attrNameLst>
                                          <p:attrName>r</p:attrName>
                                        </p:attrNameLst>
                                      </p:cBhvr>
                                    </p:animRot>
                                    <p:animRot by="120000">
                                      <p:cBhvr>
                                        <p:cTn id="10" dur="200" fill="hold">
                                          <p:stCondLst>
                                            <p:cond delay="800"/>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6200000">
            <a:off x="6972300" y="-508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2" name="Title 1"/>
          <p:cNvSpPr>
            <a:spLocks noGrp="1"/>
          </p:cNvSpPr>
          <p:nvPr>
            <p:ph type="title"/>
          </p:nvPr>
        </p:nvSpPr>
        <p:spPr>
          <a:xfrm>
            <a:off x="457200" y="274638"/>
            <a:ext cx="8229600" cy="785812"/>
          </a:xfrm>
        </p:spPr>
        <p:txBody>
          <a:bodyPr/>
          <a:lstStyle/>
          <a:p>
            <a:r>
              <a:rPr lang="en-ZA" dirty="0"/>
              <a:t>Memorandum</a:t>
            </a:r>
          </a:p>
        </p:txBody>
      </p:sp>
      <p:sp>
        <p:nvSpPr>
          <p:cNvPr id="3" name="Content Placeholder 2"/>
          <p:cNvSpPr>
            <a:spLocks noGrp="1"/>
          </p:cNvSpPr>
          <p:nvPr>
            <p:ph idx="1"/>
          </p:nvPr>
        </p:nvSpPr>
        <p:spPr>
          <a:xfrm>
            <a:off x="112336" y="2328994"/>
            <a:ext cx="8964488" cy="2753010"/>
          </a:xfrm>
        </p:spPr>
        <p:txBody>
          <a:bodyPr>
            <a:normAutofit/>
          </a:bodyPr>
          <a:lstStyle/>
          <a:p>
            <a:pPr marL="514350" indent="-514350">
              <a:buFont typeface="+mj-lt"/>
              <a:buAutoNum type="arabicPeriod"/>
            </a:pPr>
            <a:r>
              <a:rPr lang="en-ZA" sz="4000" dirty="0"/>
              <a:t>Die leerders het die werk vinnig vir die</a:t>
            </a:r>
            <a:br>
              <a:rPr lang="en-ZA" sz="4000" dirty="0"/>
            </a:br>
            <a:br>
              <a:rPr lang="en-ZA" sz="4000" dirty="0"/>
            </a:br>
            <a:br>
              <a:rPr lang="en-ZA" sz="4000" dirty="0"/>
            </a:br>
            <a:r>
              <a:rPr lang="en-ZA" sz="4000" dirty="0"/>
              <a:t> eksamen geleer om goed te presteer</a:t>
            </a:r>
            <a:r>
              <a:rPr lang="en-ZA" dirty="0"/>
              <a:t>.</a:t>
            </a:r>
          </a:p>
          <a:p>
            <a:pPr marL="0" indent="0">
              <a:buNone/>
            </a:pPr>
            <a:endParaRPr lang="en-ZA" dirty="0"/>
          </a:p>
        </p:txBody>
      </p:sp>
      <p:cxnSp>
        <p:nvCxnSpPr>
          <p:cNvPr id="6" name="Straight Connector 5"/>
          <p:cNvCxnSpPr/>
          <p:nvPr/>
        </p:nvCxnSpPr>
        <p:spPr>
          <a:xfrm>
            <a:off x="2777869" y="4811328"/>
            <a:ext cx="1197574"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3975443" y="2276842"/>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2683558" y="4081604"/>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3136006" y="3513334"/>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v2</a:t>
            </a:r>
          </a:p>
        </p:txBody>
      </p:sp>
      <p:sp>
        <p:nvSpPr>
          <p:cNvPr id="11" name="Rectangle 10"/>
          <p:cNvSpPr/>
          <p:nvPr/>
        </p:nvSpPr>
        <p:spPr>
          <a:xfrm>
            <a:off x="3276435" y="1604132"/>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v1</a:t>
            </a:r>
          </a:p>
        </p:txBody>
      </p:sp>
      <p:sp>
        <p:nvSpPr>
          <p:cNvPr id="12" name="Rectangle 11"/>
          <p:cNvSpPr/>
          <p:nvPr/>
        </p:nvSpPr>
        <p:spPr>
          <a:xfrm>
            <a:off x="1701207" y="1635195"/>
            <a:ext cx="511679"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00B0F0"/>
                </a:solidFill>
                <a:effectLst/>
              </a:rPr>
              <a:t>S</a:t>
            </a:r>
          </a:p>
        </p:txBody>
      </p:sp>
      <p:sp>
        <p:nvSpPr>
          <p:cNvPr id="13" name="Rectangle 12"/>
          <p:cNvSpPr/>
          <p:nvPr/>
        </p:nvSpPr>
        <p:spPr>
          <a:xfrm>
            <a:off x="6060021" y="3382469"/>
            <a:ext cx="396263"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latin typeface="Algerian" pitchFamily="82" charset="0"/>
              </a:rPr>
              <a:t>I</a:t>
            </a:r>
          </a:p>
        </p:txBody>
      </p:sp>
      <p:cxnSp>
        <p:nvCxnSpPr>
          <p:cNvPr id="14" name="Straight Connector 13"/>
          <p:cNvCxnSpPr/>
          <p:nvPr/>
        </p:nvCxnSpPr>
        <p:spPr>
          <a:xfrm flipV="1">
            <a:off x="4073349" y="4143033"/>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7223436" y="2276842"/>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5832627" y="2276842"/>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3163715" y="2276842"/>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1439628" y="3362934"/>
            <a:ext cx="55335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rPr>
              <a:t>P</a:t>
            </a:r>
          </a:p>
        </p:txBody>
      </p:sp>
      <p:sp>
        <p:nvSpPr>
          <p:cNvPr id="20" name="Rectangle 19"/>
          <p:cNvSpPr/>
          <p:nvPr/>
        </p:nvSpPr>
        <p:spPr>
          <a:xfrm>
            <a:off x="4558205" y="1616628"/>
            <a:ext cx="652744"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00B0F0"/>
                </a:solidFill>
                <a:effectLst/>
              </a:rPr>
              <a:t>O</a:t>
            </a:r>
          </a:p>
        </p:txBody>
      </p:sp>
      <p:sp>
        <p:nvSpPr>
          <p:cNvPr id="21" name="Rectangle 20"/>
          <p:cNvSpPr/>
          <p:nvPr/>
        </p:nvSpPr>
        <p:spPr>
          <a:xfrm>
            <a:off x="6258153" y="1604132"/>
            <a:ext cx="790601"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rPr>
              <a:t>M</a:t>
            </a:r>
          </a:p>
        </p:txBody>
      </p:sp>
      <p:cxnSp>
        <p:nvCxnSpPr>
          <p:cNvPr id="22" name="Straight Connector 21"/>
          <p:cNvCxnSpPr/>
          <p:nvPr/>
        </p:nvCxnSpPr>
        <p:spPr>
          <a:xfrm>
            <a:off x="3327444" y="2924944"/>
            <a:ext cx="588871"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5114986"/>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fade">
                                      <p:cBhvr>
                                        <p:cTn id="10" dur="500"/>
                                        <p:tgtEl>
                                          <p:spTgt spid="22"/>
                                        </p:tgtEl>
                                      </p:cBhvr>
                                    </p:animEffect>
                                  </p:childTnLst>
                                </p:cTn>
                              </p:par>
                              <p:par>
                                <p:cTn id="11" presetID="10" presetClass="entr" presetSubtype="0"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par>
                                <p:cTn id="14" presetID="10" presetClass="entr" presetSubtype="0"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par>
                                <p:cTn id="22" presetID="10" presetClass="entr" presetSubtype="0" fill="hold" nodeType="with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500"/>
                                        <p:tgtEl>
                                          <p:spTgt spid="6"/>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par>
                                <p:cTn id="28" presetID="10" presetClass="entr" presetSubtype="0" fill="hold" nodeType="with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0"/>
                                        </p:tgtEl>
                                        <p:attrNameLst>
                                          <p:attrName>style.visibility</p:attrName>
                                        </p:attrNameLst>
                                      </p:cBhvr>
                                      <p:to>
                                        <p:strVal val="visible"/>
                                      </p:to>
                                    </p:set>
                                    <p:animEffect transition="in" filter="fade">
                                      <p:cBhvr>
                                        <p:cTn id="45" dur="500"/>
                                        <p:tgtEl>
                                          <p:spTgt spid="20"/>
                                        </p:tgtEl>
                                      </p:cBhvr>
                                    </p:animEffect>
                                  </p:childTnLst>
                                </p:cTn>
                              </p:par>
                              <p:par>
                                <p:cTn id="46" presetID="10" presetClass="entr" presetSubtype="0" fill="hold" nodeType="with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500"/>
                                        <p:tgtEl>
                                          <p:spTgt spid="16"/>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fade">
                                      <p:cBhvr>
                                        <p:cTn id="53" dur="500"/>
                                        <p:tgtEl>
                                          <p:spTgt spid="21"/>
                                        </p:tgtEl>
                                      </p:cBhvr>
                                    </p:animEffect>
                                  </p:childTnLst>
                                </p:cTn>
                              </p:par>
                              <p:par>
                                <p:cTn id="54" presetID="10" presetClass="entr" presetSubtype="0" fill="hold" nodeType="withEffect">
                                  <p:stCondLst>
                                    <p:cond delay="0"/>
                                  </p:stCondLst>
                                  <p:childTnLst>
                                    <p:set>
                                      <p:cBhvr>
                                        <p:cTn id="55" dur="1" fill="hold">
                                          <p:stCondLst>
                                            <p:cond delay="0"/>
                                          </p:stCondLst>
                                        </p:cTn>
                                        <p:tgtEl>
                                          <p:spTgt spid="15"/>
                                        </p:tgtEl>
                                        <p:attrNameLst>
                                          <p:attrName>style.visibility</p:attrName>
                                        </p:attrNameLst>
                                      </p:cBhvr>
                                      <p:to>
                                        <p:strVal val="visible"/>
                                      </p:to>
                                    </p:set>
                                    <p:animEffect transition="in" filter="fade">
                                      <p:cBhvr>
                                        <p:cTn id="56" dur="500"/>
                                        <p:tgtEl>
                                          <p:spTgt spid="15"/>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19"/>
                                        </p:tgtEl>
                                        <p:attrNameLst>
                                          <p:attrName>style.visibility</p:attrName>
                                        </p:attrNameLst>
                                      </p:cBhvr>
                                      <p:to>
                                        <p:strVal val="visible"/>
                                      </p:to>
                                    </p:set>
                                    <p:animEffect transition="in" filter="fade">
                                      <p:cBhvr>
                                        <p:cTn id="6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9" grpId="0"/>
      <p:bldP spid="20" grpId="0"/>
      <p:bldP spid="2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6200000">
            <a:off x="6972300" y="-508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2" name="Title 1"/>
          <p:cNvSpPr>
            <a:spLocks noGrp="1"/>
          </p:cNvSpPr>
          <p:nvPr>
            <p:ph type="title"/>
          </p:nvPr>
        </p:nvSpPr>
        <p:spPr>
          <a:xfrm>
            <a:off x="457200" y="274638"/>
            <a:ext cx="8229600" cy="785812"/>
          </a:xfrm>
        </p:spPr>
        <p:txBody>
          <a:bodyPr/>
          <a:lstStyle/>
          <a:p>
            <a:r>
              <a:rPr lang="en-ZA" dirty="0"/>
              <a:t>Memorandum</a:t>
            </a:r>
          </a:p>
        </p:txBody>
      </p:sp>
      <p:sp>
        <p:nvSpPr>
          <p:cNvPr id="3" name="Content Placeholder 2"/>
          <p:cNvSpPr>
            <a:spLocks noGrp="1"/>
          </p:cNvSpPr>
          <p:nvPr>
            <p:ph idx="1"/>
          </p:nvPr>
        </p:nvSpPr>
        <p:spPr>
          <a:xfrm>
            <a:off x="175427" y="2123971"/>
            <a:ext cx="8887785" cy="3105229"/>
          </a:xfrm>
        </p:spPr>
        <p:txBody>
          <a:bodyPr>
            <a:noAutofit/>
          </a:bodyPr>
          <a:lstStyle/>
          <a:p>
            <a:pPr marL="0" indent="0">
              <a:buNone/>
            </a:pPr>
            <a:r>
              <a:rPr lang="en-ZA" sz="4000" dirty="0"/>
              <a:t>2.  Die meisie sal later haar gesig mooi</a:t>
            </a:r>
            <a:br>
              <a:rPr lang="en-ZA" sz="4000" dirty="0"/>
            </a:br>
            <a:r>
              <a:rPr lang="en-ZA" sz="4000" dirty="0"/>
              <a:t> </a:t>
            </a:r>
            <a:br>
              <a:rPr lang="en-ZA" sz="4000" dirty="0"/>
            </a:br>
            <a:r>
              <a:rPr lang="en-ZA" sz="4000" dirty="0"/>
              <a:t>in die badkamer grimeer om pragtig te</a:t>
            </a:r>
            <a:br>
              <a:rPr lang="en-ZA" sz="4000" dirty="0"/>
            </a:br>
            <a:br>
              <a:rPr lang="en-ZA" sz="4000" dirty="0"/>
            </a:br>
            <a:r>
              <a:rPr lang="en-ZA" sz="4000" dirty="0"/>
              <a:t> lyk.</a:t>
            </a:r>
          </a:p>
        </p:txBody>
      </p:sp>
      <p:cxnSp>
        <p:nvCxnSpPr>
          <p:cNvPr id="6" name="Straight Connector 5"/>
          <p:cNvCxnSpPr/>
          <p:nvPr/>
        </p:nvCxnSpPr>
        <p:spPr>
          <a:xfrm flipV="1">
            <a:off x="3703565" y="3962201"/>
            <a:ext cx="1444499" cy="17313"/>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6927517" y="2120900"/>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3592854" y="3301519"/>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5292080" y="3431770"/>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3994445" y="2739289"/>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v2</a:t>
            </a:r>
          </a:p>
        </p:txBody>
      </p:sp>
      <p:sp>
        <p:nvSpPr>
          <p:cNvPr id="11" name="Rectangle 10"/>
          <p:cNvSpPr/>
          <p:nvPr/>
        </p:nvSpPr>
        <p:spPr>
          <a:xfrm>
            <a:off x="3094963" y="1412776"/>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v1</a:t>
            </a:r>
          </a:p>
        </p:txBody>
      </p:sp>
      <p:sp>
        <p:nvSpPr>
          <p:cNvPr id="12" name="Rectangle 11"/>
          <p:cNvSpPr/>
          <p:nvPr/>
        </p:nvSpPr>
        <p:spPr>
          <a:xfrm>
            <a:off x="1412110" y="1412776"/>
            <a:ext cx="511679"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00B0F0"/>
                </a:solidFill>
                <a:effectLst/>
              </a:rPr>
              <a:t>S</a:t>
            </a:r>
          </a:p>
        </p:txBody>
      </p:sp>
      <p:sp>
        <p:nvSpPr>
          <p:cNvPr id="13" name="Rectangle 12"/>
          <p:cNvSpPr/>
          <p:nvPr/>
        </p:nvSpPr>
        <p:spPr>
          <a:xfrm>
            <a:off x="6311218" y="2763238"/>
            <a:ext cx="396263"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latin typeface="Algerian" pitchFamily="82" charset="0"/>
              </a:rPr>
              <a:t>I</a:t>
            </a:r>
          </a:p>
        </p:txBody>
      </p:sp>
      <p:cxnSp>
        <p:nvCxnSpPr>
          <p:cNvPr id="14" name="Straight Connector 13"/>
          <p:cNvCxnSpPr/>
          <p:nvPr/>
        </p:nvCxnSpPr>
        <p:spPr>
          <a:xfrm flipV="1">
            <a:off x="8163698" y="2169633"/>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4748642" y="2101922"/>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3656300" y="2120900"/>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2987006" y="2120900"/>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4091610" y="1246303"/>
            <a:ext cx="527710"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rPr>
              <a:t>T</a:t>
            </a:r>
          </a:p>
        </p:txBody>
      </p:sp>
      <p:sp>
        <p:nvSpPr>
          <p:cNvPr id="19" name="Rectangle 18"/>
          <p:cNvSpPr/>
          <p:nvPr/>
        </p:nvSpPr>
        <p:spPr>
          <a:xfrm>
            <a:off x="1313021" y="2763238"/>
            <a:ext cx="55335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rPr>
              <a:t>P</a:t>
            </a:r>
          </a:p>
        </p:txBody>
      </p:sp>
      <p:sp>
        <p:nvSpPr>
          <p:cNvPr id="20" name="Rectangle 19"/>
          <p:cNvSpPr/>
          <p:nvPr/>
        </p:nvSpPr>
        <p:spPr>
          <a:xfrm>
            <a:off x="5570507" y="1412776"/>
            <a:ext cx="652744"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00B0F0"/>
                </a:solidFill>
                <a:effectLst/>
              </a:rPr>
              <a:t>O</a:t>
            </a:r>
          </a:p>
        </p:txBody>
      </p:sp>
      <p:sp>
        <p:nvSpPr>
          <p:cNvPr id="21" name="Rectangle 20"/>
          <p:cNvSpPr/>
          <p:nvPr/>
        </p:nvSpPr>
        <p:spPr>
          <a:xfrm>
            <a:off x="7242149" y="1412776"/>
            <a:ext cx="790601"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rPr>
              <a:t>M</a:t>
            </a:r>
          </a:p>
        </p:txBody>
      </p:sp>
      <p:cxnSp>
        <p:nvCxnSpPr>
          <p:cNvPr id="22" name="Straight Connector 21"/>
          <p:cNvCxnSpPr/>
          <p:nvPr/>
        </p:nvCxnSpPr>
        <p:spPr>
          <a:xfrm>
            <a:off x="3122027" y="2763238"/>
            <a:ext cx="470827"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5837858"/>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10" presetClass="entr" presetSubtype="0"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500"/>
                                        <p:tgtEl>
                                          <p:spTgt spid="1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par>
                                <p:cTn id="25" presetID="10" presetClass="entr" presetSubtype="0" fill="hold"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par>
                                <p:cTn id="28" presetID="10" presetClass="entr" presetSubtype="0" fill="hold"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fade">
                                      <p:cBhvr>
                                        <p:cTn id="45" dur="500"/>
                                        <p:tgtEl>
                                          <p:spTgt spid="18"/>
                                        </p:tgtEl>
                                      </p:cBhvr>
                                    </p:animEffect>
                                  </p:childTnLst>
                                </p:cTn>
                              </p:par>
                              <p:par>
                                <p:cTn id="46" presetID="10" presetClass="entr" presetSubtype="0" fill="hold" nodeType="with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500"/>
                                        <p:tgtEl>
                                          <p:spTgt spid="15"/>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20"/>
                                        </p:tgtEl>
                                        <p:attrNameLst>
                                          <p:attrName>style.visibility</p:attrName>
                                        </p:attrNameLst>
                                      </p:cBhvr>
                                      <p:to>
                                        <p:strVal val="visible"/>
                                      </p:to>
                                    </p:set>
                                    <p:animEffect transition="in" filter="fade">
                                      <p:cBhvr>
                                        <p:cTn id="53" dur="500"/>
                                        <p:tgtEl>
                                          <p:spTgt spid="20"/>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7"/>
                                        </p:tgtEl>
                                        <p:attrNameLst>
                                          <p:attrName>style.visibility</p:attrName>
                                        </p:attrNameLst>
                                      </p:cBhvr>
                                      <p:to>
                                        <p:strVal val="visible"/>
                                      </p:to>
                                    </p:set>
                                    <p:animEffect transition="in" filter="fade">
                                      <p:cBhvr>
                                        <p:cTn id="58" dur="500"/>
                                        <p:tgtEl>
                                          <p:spTgt spid="7"/>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21"/>
                                        </p:tgtEl>
                                        <p:attrNameLst>
                                          <p:attrName>style.visibility</p:attrName>
                                        </p:attrNameLst>
                                      </p:cBhvr>
                                      <p:to>
                                        <p:strVal val="visible"/>
                                      </p:to>
                                    </p:set>
                                    <p:animEffect transition="in" filter="fade">
                                      <p:cBhvr>
                                        <p:cTn id="61" dur="500"/>
                                        <p:tgtEl>
                                          <p:spTgt spid="21"/>
                                        </p:tgtEl>
                                      </p:cBhvr>
                                    </p:animEffect>
                                  </p:childTnLst>
                                </p:cTn>
                              </p:par>
                              <p:par>
                                <p:cTn id="62" presetID="10" presetClass="entr" presetSubtype="0" fill="hold" nodeType="withEffect">
                                  <p:stCondLst>
                                    <p:cond delay="0"/>
                                  </p:stCondLst>
                                  <p:childTnLst>
                                    <p:set>
                                      <p:cBhvr>
                                        <p:cTn id="63" dur="1" fill="hold">
                                          <p:stCondLst>
                                            <p:cond delay="0"/>
                                          </p:stCondLst>
                                        </p:cTn>
                                        <p:tgtEl>
                                          <p:spTgt spid="14"/>
                                        </p:tgtEl>
                                        <p:attrNameLst>
                                          <p:attrName>style.visibility</p:attrName>
                                        </p:attrNameLst>
                                      </p:cBhvr>
                                      <p:to>
                                        <p:strVal val="visible"/>
                                      </p:to>
                                    </p:set>
                                    <p:animEffect transition="in" filter="fade">
                                      <p:cBhvr>
                                        <p:cTn id="64" dur="500"/>
                                        <p:tgtEl>
                                          <p:spTgt spid="14"/>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19"/>
                                        </p:tgtEl>
                                        <p:attrNameLst>
                                          <p:attrName>style.visibility</p:attrName>
                                        </p:attrNameLst>
                                      </p:cBhvr>
                                      <p:to>
                                        <p:strVal val="visible"/>
                                      </p:to>
                                    </p:set>
                                    <p:animEffect transition="in" filter="fade">
                                      <p:cBhvr>
                                        <p:cTn id="6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8" grpId="0"/>
      <p:bldP spid="19" grpId="0"/>
      <p:bldP spid="20" grpId="0"/>
      <p:bldP spid="2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6200000">
            <a:off x="6972300" y="-508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2" name="Title 1"/>
          <p:cNvSpPr>
            <a:spLocks noGrp="1"/>
          </p:cNvSpPr>
          <p:nvPr>
            <p:ph type="title"/>
          </p:nvPr>
        </p:nvSpPr>
        <p:spPr>
          <a:xfrm>
            <a:off x="457200" y="274638"/>
            <a:ext cx="8229600" cy="785812"/>
          </a:xfrm>
        </p:spPr>
        <p:txBody>
          <a:bodyPr/>
          <a:lstStyle/>
          <a:p>
            <a:r>
              <a:rPr lang="en-ZA" dirty="0"/>
              <a:t>Memorandum</a:t>
            </a:r>
          </a:p>
        </p:txBody>
      </p:sp>
      <p:sp>
        <p:nvSpPr>
          <p:cNvPr id="3" name="Content Placeholder 2"/>
          <p:cNvSpPr>
            <a:spLocks noGrp="1"/>
          </p:cNvSpPr>
          <p:nvPr>
            <p:ph idx="1"/>
          </p:nvPr>
        </p:nvSpPr>
        <p:spPr>
          <a:xfrm>
            <a:off x="148711" y="2348880"/>
            <a:ext cx="8964488" cy="1481627"/>
          </a:xfrm>
        </p:spPr>
        <p:txBody>
          <a:bodyPr>
            <a:normAutofit/>
          </a:bodyPr>
          <a:lstStyle/>
          <a:p>
            <a:pPr marL="742950" indent="-742950">
              <a:buFont typeface="+mj-lt"/>
              <a:buAutoNum type="arabicPeriod" startAt="3"/>
            </a:pPr>
            <a:r>
              <a:rPr lang="en-ZA" sz="4000" dirty="0"/>
              <a:t>Ons drink saans koffie in die kombuis.</a:t>
            </a:r>
          </a:p>
        </p:txBody>
      </p:sp>
      <p:cxnSp>
        <p:nvCxnSpPr>
          <p:cNvPr id="6" name="Straight Connector 5"/>
          <p:cNvCxnSpPr/>
          <p:nvPr/>
        </p:nvCxnSpPr>
        <p:spPr>
          <a:xfrm>
            <a:off x="1864434" y="2924944"/>
            <a:ext cx="979374"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5498831" y="2274283"/>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2105749" y="1556792"/>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v1</a:t>
            </a:r>
          </a:p>
        </p:txBody>
      </p:sp>
      <p:sp>
        <p:nvSpPr>
          <p:cNvPr id="12" name="Rectangle 11"/>
          <p:cNvSpPr/>
          <p:nvPr/>
        </p:nvSpPr>
        <p:spPr>
          <a:xfrm>
            <a:off x="1124781" y="1556792"/>
            <a:ext cx="511679"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00B0F0"/>
                </a:solidFill>
                <a:effectLst/>
              </a:rPr>
              <a:t>S</a:t>
            </a:r>
          </a:p>
        </p:txBody>
      </p:sp>
      <p:cxnSp>
        <p:nvCxnSpPr>
          <p:cNvPr id="14" name="Straight Connector 13"/>
          <p:cNvCxnSpPr/>
          <p:nvPr/>
        </p:nvCxnSpPr>
        <p:spPr>
          <a:xfrm flipV="1">
            <a:off x="4198140" y="2289432"/>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1782570" y="2276872"/>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2968486" y="2289432"/>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3311184" y="1556792"/>
            <a:ext cx="527710"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rPr>
              <a:t>T</a:t>
            </a:r>
          </a:p>
        </p:txBody>
      </p:sp>
      <p:sp>
        <p:nvSpPr>
          <p:cNvPr id="19" name="Rectangle 18"/>
          <p:cNvSpPr/>
          <p:nvPr/>
        </p:nvSpPr>
        <p:spPr>
          <a:xfrm>
            <a:off x="6833393" y="1556792"/>
            <a:ext cx="55335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rPr>
              <a:t>P</a:t>
            </a:r>
          </a:p>
        </p:txBody>
      </p:sp>
      <p:sp>
        <p:nvSpPr>
          <p:cNvPr id="20" name="Rectangle 19"/>
          <p:cNvSpPr/>
          <p:nvPr/>
        </p:nvSpPr>
        <p:spPr>
          <a:xfrm>
            <a:off x="4681855" y="1556792"/>
            <a:ext cx="652744"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00B0F0"/>
                </a:solidFill>
                <a:effectLst/>
              </a:rPr>
              <a:t>O</a:t>
            </a:r>
          </a:p>
        </p:txBody>
      </p:sp>
    </p:spTree>
    <p:extLst>
      <p:ext uri="{BB962C8B-B14F-4D97-AF65-F5344CB8AC3E}">
        <p14:creationId xmlns:p14="http://schemas.microsoft.com/office/powerpoint/2010/main" val="1685837858"/>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500"/>
                                        <p:tgtEl>
                                          <p:spTgt spid="1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fade">
                                      <p:cBhvr>
                                        <p:cTn id="26" dur="500"/>
                                        <p:tgtEl>
                                          <p:spTgt spid="18"/>
                                        </p:tgtEl>
                                      </p:cBhvr>
                                    </p:animEffect>
                                  </p:childTnLst>
                                </p:cTn>
                              </p:par>
                              <p:par>
                                <p:cTn id="27" presetID="10"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fade">
                                      <p:cBhvr>
                                        <p:cTn id="34" dur="500"/>
                                        <p:tgtEl>
                                          <p:spTgt spid="20"/>
                                        </p:tgtEl>
                                      </p:cBhvr>
                                    </p:animEffect>
                                  </p:childTnLst>
                                </p:cTn>
                              </p:par>
                              <p:par>
                                <p:cTn id="35" presetID="10" presetClass="entr" presetSubtype="0" fill="hold" nodeType="with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8" grpId="0"/>
      <p:bldP spid="19" grpId="0"/>
      <p:bldP spid="2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6200000">
            <a:off x="6972300" y="-508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2" name="Title 1"/>
          <p:cNvSpPr>
            <a:spLocks noGrp="1"/>
          </p:cNvSpPr>
          <p:nvPr>
            <p:ph type="title"/>
          </p:nvPr>
        </p:nvSpPr>
        <p:spPr>
          <a:xfrm>
            <a:off x="457200" y="274638"/>
            <a:ext cx="8229600" cy="785812"/>
          </a:xfrm>
        </p:spPr>
        <p:txBody>
          <a:bodyPr/>
          <a:lstStyle/>
          <a:p>
            <a:r>
              <a:rPr lang="en-ZA" dirty="0"/>
              <a:t>Memorandum</a:t>
            </a:r>
          </a:p>
        </p:txBody>
      </p:sp>
      <p:sp>
        <p:nvSpPr>
          <p:cNvPr id="3" name="Content Placeholder 2"/>
          <p:cNvSpPr>
            <a:spLocks noGrp="1"/>
          </p:cNvSpPr>
          <p:nvPr>
            <p:ph idx="1"/>
          </p:nvPr>
        </p:nvSpPr>
        <p:spPr>
          <a:xfrm>
            <a:off x="179512" y="2454452"/>
            <a:ext cx="8964488" cy="2388152"/>
          </a:xfrm>
        </p:spPr>
        <p:txBody>
          <a:bodyPr>
            <a:normAutofit/>
          </a:bodyPr>
          <a:lstStyle/>
          <a:p>
            <a:pPr marL="742950" indent="-742950">
              <a:buFont typeface="+mj-lt"/>
              <a:buAutoNum type="arabicPeriod" startAt="4"/>
            </a:pPr>
            <a:r>
              <a:rPr lang="en-ZA" sz="4000" dirty="0"/>
              <a:t>Eugene het sy werk goed gedoen</a:t>
            </a:r>
            <a:br>
              <a:rPr lang="en-ZA" sz="4000" dirty="0"/>
            </a:br>
            <a:br>
              <a:rPr lang="en-ZA" sz="4000" dirty="0"/>
            </a:br>
            <a:r>
              <a:rPr lang="en-ZA" sz="4000" dirty="0"/>
              <a:t> om betaal te word.</a:t>
            </a:r>
          </a:p>
          <a:p>
            <a:pPr marL="0" indent="0">
              <a:buNone/>
            </a:pPr>
            <a:endParaRPr lang="en-ZA" dirty="0"/>
          </a:p>
        </p:txBody>
      </p:sp>
      <p:cxnSp>
        <p:nvCxnSpPr>
          <p:cNvPr id="6" name="Straight Connector 5"/>
          <p:cNvCxnSpPr/>
          <p:nvPr/>
        </p:nvCxnSpPr>
        <p:spPr>
          <a:xfrm>
            <a:off x="6468181" y="3068960"/>
            <a:ext cx="1306032"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7835049" y="2424869"/>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6689829" y="1788614"/>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v2</a:t>
            </a:r>
          </a:p>
        </p:txBody>
      </p:sp>
      <p:sp>
        <p:nvSpPr>
          <p:cNvPr id="11" name="Rectangle 10"/>
          <p:cNvSpPr/>
          <p:nvPr/>
        </p:nvSpPr>
        <p:spPr>
          <a:xfrm>
            <a:off x="2590598" y="1788614"/>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v1</a:t>
            </a:r>
          </a:p>
        </p:txBody>
      </p:sp>
      <p:sp>
        <p:nvSpPr>
          <p:cNvPr id="12" name="Rectangle 11"/>
          <p:cNvSpPr/>
          <p:nvPr/>
        </p:nvSpPr>
        <p:spPr>
          <a:xfrm>
            <a:off x="1691680" y="1788614"/>
            <a:ext cx="511679"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00B0F0"/>
                </a:solidFill>
                <a:effectLst/>
              </a:rPr>
              <a:t>S</a:t>
            </a:r>
          </a:p>
        </p:txBody>
      </p:sp>
      <p:sp>
        <p:nvSpPr>
          <p:cNvPr id="13" name="Rectangle 12"/>
          <p:cNvSpPr/>
          <p:nvPr/>
        </p:nvSpPr>
        <p:spPr>
          <a:xfrm>
            <a:off x="2493789" y="3149352"/>
            <a:ext cx="396263"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latin typeface="Algerian" pitchFamily="82" charset="0"/>
              </a:rPr>
              <a:t>I</a:t>
            </a:r>
          </a:p>
        </p:txBody>
      </p:sp>
      <p:cxnSp>
        <p:nvCxnSpPr>
          <p:cNvPr id="14" name="Straight Connector 13"/>
          <p:cNvCxnSpPr/>
          <p:nvPr/>
        </p:nvCxnSpPr>
        <p:spPr>
          <a:xfrm flipV="1">
            <a:off x="4999302" y="2420888"/>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6164124" y="2420888"/>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528192" y="2348880"/>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3289606" y="2348880"/>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3885975" y="1788614"/>
            <a:ext cx="652744"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00B0F0"/>
                </a:solidFill>
                <a:effectLst/>
              </a:rPr>
              <a:t>O</a:t>
            </a:r>
          </a:p>
        </p:txBody>
      </p:sp>
      <p:sp>
        <p:nvSpPr>
          <p:cNvPr id="21" name="Rectangle 20"/>
          <p:cNvSpPr/>
          <p:nvPr/>
        </p:nvSpPr>
        <p:spPr>
          <a:xfrm>
            <a:off x="5302874" y="1788614"/>
            <a:ext cx="790601"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rPr>
              <a:t>M</a:t>
            </a:r>
          </a:p>
        </p:txBody>
      </p:sp>
      <p:cxnSp>
        <p:nvCxnSpPr>
          <p:cNvPr id="23" name="Straight Connector 22"/>
          <p:cNvCxnSpPr/>
          <p:nvPr/>
        </p:nvCxnSpPr>
        <p:spPr>
          <a:xfrm>
            <a:off x="2672103" y="3062211"/>
            <a:ext cx="489287"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5837858"/>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par>
                                <p:cTn id="8" presetID="10" presetClass="entr" presetSubtype="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par>
                                <p:cTn id="14" presetID="10" presetClass="entr" presetSubtype="0" fill="hold"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fade">
                                      <p:cBhvr>
                                        <p:cTn id="16" dur="500"/>
                                        <p:tgtEl>
                                          <p:spTgt spid="17"/>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par>
                                <p:cTn id="22" presetID="10" presetClass="entr" presetSubtype="0" fill="hold"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par>
                                <p:cTn id="25" presetID="10"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0"/>
                                        </p:tgtEl>
                                        <p:attrNameLst>
                                          <p:attrName>style.visibility</p:attrName>
                                        </p:attrNameLst>
                                      </p:cBhvr>
                                      <p:to>
                                        <p:strVal val="visible"/>
                                      </p:to>
                                    </p:set>
                                    <p:animEffect transition="in" filter="fade">
                                      <p:cBhvr>
                                        <p:cTn id="45" dur="500"/>
                                        <p:tgtEl>
                                          <p:spTgt spid="20"/>
                                        </p:tgtEl>
                                      </p:cBhvr>
                                    </p:animEffect>
                                  </p:childTnLst>
                                </p:cTn>
                              </p:par>
                              <p:par>
                                <p:cTn id="46" presetID="10" presetClass="entr" presetSubtype="0" fill="hold" nodeType="with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fade">
                                      <p:cBhvr>
                                        <p:cTn id="48" dur="500"/>
                                        <p:tgtEl>
                                          <p:spTgt spid="14"/>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fade">
                                      <p:cBhvr>
                                        <p:cTn id="5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20" grpId="0"/>
      <p:bldP spid="21"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6200000">
            <a:off x="6972300" y="-5080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307073"/>
            <a:ext cx="2454171" cy="2571736"/>
          </a:xfrm>
          <a:prstGeom prst="rect">
            <a:avLst/>
          </a:prstGeom>
          <a:noFill/>
          <a:ln w="9525">
            <a:noFill/>
            <a:miter lim="800000"/>
            <a:headEnd/>
            <a:tailEnd/>
          </a:ln>
        </p:spPr>
      </p:pic>
      <p:sp>
        <p:nvSpPr>
          <p:cNvPr id="2" name="Title 1"/>
          <p:cNvSpPr>
            <a:spLocks noGrp="1"/>
          </p:cNvSpPr>
          <p:nvPr>
            <p:ph type="title"/>
          </p:nvPr>
        </p:nvSpPr>
        <p:spPr>
          <a:xfrm>
            <a:off x="457200" y="274638"/>
            <a:ext cx="8229600" cy="785812"/>
          </a:xfrm>
        </p:spPr>
        <p:txBody>
          <a:bodyPr/>
          <a:lstStyle/>
          <a:p>
            <a:r>
              <a:rPr lang="en-ZA" dirty="0"/>
              <a:t>Memorandum</a:t>
            </a:r>
          </a:p>
        </p:txBody>
      </p:sp>
      <p:sp>
        <p:nvSpPr>
          <p:cNvPr id="3" name="Content Placeholder 2"/>
          <p:cNvSpPr>
            <a:spLocks noGrp="1"/>
          </p:cNvSpPr>
          <p:nvPr>
            <p:ph idx="1"/>
          </p:nvPr>
        </p:nvSpPr>
        <p:spPr>
          <a:xfrm>
            <a:off x="148711" y="2348880"/>
            <a:ext cx="8964488" cy="1481627"/>
          </a:xfrm>
        </p:spPr>
        <p:txBody>
          <a:bodyPr>
            <a:normAutofit/>
          </a:bodyPr>
          <a:lstStyle/>
          <a:p>
            <a:pPr marL="742950" indent="-742950">
              <a:buFont typeface="+mj-lt"/>
              <a:buAutoNum type="arabicPeriod" startAt="5"/>
            </a:pPr>
            <a:r>
              <a:rPr lang="en-ZA" sz="4000" dirty="0"/>
              <a:t>Die vis sal vinnig in die vuil dam swem.</a:t>
            </a:r>
          </a:p>
        </p:txBody>
      </p:sp>
      <p:cxnSp>
        <p:nvCxnSpPr>
          <p:cNvPr id="6" name="Straight Connector 5"/>
          <p:cNvCxnSpPr/>
          <p:nvPr/>
        </p:nvCxnSpPr>
        <p:spPr>
          <a:xfrm>
            <a:off x="7635146" y="2996952"/>
            <a:ext cx="1113318"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7439749" y="2358754"/>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7740352" y="1659235"/>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v2</a:t>
            </a:r>
          </a:p>
        </p:txBody>
      </p:sp>
      <p:sp>
        <p:nvSpPr>
          <p:cNvPr id="11" name="Rectangle 10"/>
          <p:cNvSpPr/>
          <p:nvPr/>
        </p:nvSpPr>
        <p:spPr>
          <a:xfrm>
            <a:off x="2333551" y="1659235"/>
            <a:ext cx="86273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66FF33"/>
                </a:solidFill>
                <a:effectLst/>
              </a:rPr>
              <a:t>v1</a:t>
            </a:r>
          </a:p>
        </p:txBody>
      </p:sp>
      <p:sp>
        <p:nvSpPr>
          <p:cNvPr id="12" name="Rectangle 11"/>
          <p:cNvSpPr/>
          <p:nvPr/>
        </p:nvSpPr>
        <p:spPr>
          <a:xfrm>
            <a:off x="1346061" y="1659235"/>
            <a:ext cx="511679"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00B0F0"/>
                </a:solidFill>
                <a:effectLst/>
              </a:rPr>
              <a:t>S</a:t>
            </a:r>
          </a:p>
        </p:txBody>
      </p:sp>
      <p:cxnSp>
        <p:nvCxnSpPr>
          <p:cNvPr id="14" name="Straight Connector 13"/>
          <p:cNvCxnSpPr/>
          <p:nvPr/>
        </p:nvCxnSpPr>
        <p:spPr>
          <a:xfrm flipV="1">
            <a:off x="4355976" y="2372608"/>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3032559" y="2348880"/>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2326946" y="2348880"/>
            <a:ext cx="163729" cy="8004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5644768" y="1659235"/>
            <a:ext cx="553357"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rPr>
              <a:t>P</a:t>
            </a:r>
          </a:p>
        </p:txBody>
      </p:sp>
      <p:sp>
        <p:nvSpPr>
          <p:cNvPr id="21" name="Rectangle 20"/>
          <p:cNvSpPr/>
          <p:nvPr/>
        </p:nvSpPr>
        <p:spPr>
          <a:xfrm>
            <a:off x="3385597" y="1659235"/>
            <a:ext cx="790601"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solidFill>
                  <a:srgbClr val="FF0000"/>
                </a:solidFill>
                <a:effectLst/>
              </a:rPr>
              <a:t>M</a:t>
            </a:r>
          </a:p>
        </p:txBody>
      </p:sp>
      <p:cxnSp>
        <p:nvCxnSpPr>
          <p:cNvPr id="23" name="Straight Connector 22"/>
          <p:cNvCxnSpPr/>
          <p:nvPr/>
        </p:nvCxnSpPr>
        <p:spPr>
          <a:xfrm>
            <a:off x="2475900" y="2987468"/>
            <a:ext cx="439916"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8901996"/>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10" presetClass="entr" presetSubtype="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par>
                                <p:cTn id="11" presetID="10" presetClass="entr" presetSubtype="0" fill="hold" nodeType="withEffect">
                                  <p:stCondLst>
                                    <p:cond delay="0"/>
                                  </p:stCondLst>
                                  <p:childTnLst>
                                    <p:set>
                                      <p:cBhvr>
                                        <p:cTn id="12" dur="1" fill="hold">
                                          <p:stCondLst>
                                            <p:cond delay="0"/>
                                          </p:stCondLst>
                                        </p:cTn>
                                        <p:tgtEl>
                                          <p:spTgt spid="23"/>
                                        </p:tgtEl>
                                        <p:attrNameLst>
                                          <p:attrName>style.visibility</p:attrName>
                                        </p:attrNameLst>
                                      </p:cBhvr>
                                      <p:to>
                                        <p:strVal val="visible"/>
                                      </p:to>
                                    </p:set>
                                    <p:animEffect transition="in" filter="fade">
                                      <p:cBhvr>
                                        <p:cTn id="13" dur="500"/>
                                        <p:tgtEl>
                                          <p:spTgt spid="2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par>
                                <p:cTn id="22" presetID="10" presetClass="entr" presetSubtype="0"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par>
                                <p:cTn id="25" presetID="10" presetClass="entr" presetSubtype="0" fill="hold"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fade">
                                      <p:cBhvr>
                                        <p:cTn id="37" dur="500"/>
                                        <p:tgtEl>
                                          <p:spTgt spid="21"/>
                                        </p:tgtEl>
                                      </p:cBhvr>
                                    </p:animEffect>
                                  </p:childTnLst>
                                </p:cTn>
                              </p:par>
                              <p:par>
                                <p:cTn id="38" presetID="10" presetClass="entr" presetSubtype="0" fill="hold"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500"/>
                                        <p:tgtEl>
                                          <p:spTgt spid="14"/>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fade">
                                      <p:cBhvr>
                                        <p:cTn id="4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9" grpId="0"/>
      <p:bldP spid="21"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0800000">
            <a:off x="0" y="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9" name="Title 5"/>
          <p:cNvSpPr>
            <a:spLocks noGrp="1"/>
          </p:cNvSpPr>
          <p:nvPr>
            <p:ph type="ctrTitle"/>
          </p:nvPr>
        </p:nvSpPr>
        <p:spPr>
          <a:xfrm>
            <a:off x="67325" y="3789041"/>
            <a:ext cx="6622504" cy="3314799"/>
          </a:xfrm>
        </p:spPr>
        <p:txBody>
          <a:bodyPr>
            <a:normAutofit fontScale="90000"/>
          </a:bodyPr>
          <a:lstStyle/>
          <a:p>
            <a:r>
              <a:rPr lang="en-ZA" dirty="0"/>
              <a:t>With the next lesson we will look at a way to use STOMPI to start with different parts of a sentence.</a:t>
            </a:r>
            <a:br>
              <a:rPr lang="en-ZA" dirty="0"/>
            </a:br>
            <a:r>
              <a:rPr lang="en-ZA" dirty="0"/>
              <a:t>***</a:t>
            </a:r>
            <a:br>
              <a:rPr lang="en-ZA" dirty="0"/>
            </a:br>
            <a:endParaRPr lang="en-ZA" dirty="0"/>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8112" y="1"/>
            <a:ext cx="3185887" cy="378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5114986"/>
      </p:ext>
    </p:extLst>
  </p:cSld>
  <p:clrMapOvr>
    <a:masterClrMapping/>
  </p:clrMapOvr>
  <p:transition spd="slow">
    <p:push dir="u"/>
    <p:sndAc>
      <p:stSnd>
        <p:snd r:embed="rId2" name="chimes.wav"/>
      </p:stSnd>
    </p:sndAc>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741368"/>
          </a:xfrm>
        </p:spPr>
        <p:txBody>
          <a:bodyPr>
            <a:normAutofit fontScale="92500" lnSpcReduction="10000"/>
          </a:bodyPr>
          <a:lstStyle/>
          <a:p>
            <a:pPr marL="0" indent="0">
              <a:buNone/>
            </a:pPr>
            <a:r>
              <a:rPr lang="en-ZA" b="1" u="sng" dirty="0" err="1"/>
              <a:t>Woordorde</a:t>
            </a:r>
            <a:endParaRPr lang="en-ZA" b="1" u="sng" dirty="0"/>
          </a:p>
          <a:p>
            <a:pPr marL="0" indent="0">
              <a:buNone/>
            </a:pPr>
            <a:r>
              <a:rPr lang="en-ZA" dirty="0">
                <a:solidFill>
                  <a:srgbClr val="FF0000"/>
                </a:solidFill>
              </a:rPr>
              <a:t>You can start any sentence with most parts of STOMPI.  Just remember WHATEVER YOU START WITH THE VERB ONE FOLLOWS!!!!</a:t>
            </a:r>
          </a:p>
          <a:p>
            <a:pPr marL="0" indent="0">
              <a:buNone/>
            </a:pPr>
            <a:r>
              <a:rPr lang="en-ZA" dirty="0"/>
              <a:t>If the sentence start with:  </a:t>
            </a:r>
          </a:p>
          <a:p>
            <a:pPr marL="0" indent="0">
              <a:buNone/>
            </a:pPr>
            <a:r>
              <a:rPr lang="en-ZA" dirty="0"/>
              <a:t>Subject = S v1TOMPv2I</a:t>
            </a:r>
          </a:p>
          <a:p>
            <a:pPr marL="0" indent="0">
              <a:buNone/>
            </a:pPr>
            <a:r>
              <a:rPr lang="en-ZA" dirty="0"/>
              <a:t>Verb 1 = v1 STOMPv2I?</a:t>
            </a:r>
          </a:p>
          <a:p>
            <a:pPr marL="0" indent="0">
              <a:buNone/>
            </a:pPr>
            <a:r>
              <a:rPr lang="en-ZA" dirty="0"/>
              <a:t>Time = T v1 SOMPv2I</a:t>
            </a:r>
          </a:p>
          <a:p>
            <a:pPr marL="0" indent="0">
              <a:buNone/>
            </a:pPr>
            <a:r>
              <a:rPr lang="en-ZA" dirty="0"/>
              <a:t>Object = O v1 (T+M) </a:t>
            </a:r>
            <a:r>
              <a:rPr lang="en-ZA" u="sng" dirty="0" err="1"/>
              <a:t>deur</a:t>
            </a:r>
            <a:r>
              <a:rPr lang="en-ZA" u="sng" dirty="0"/>
              <a:t> </a:t>
            </a:r>
            <a:r>
              <a:rPr lang="en-ZA" dirty="0"/>
              <a:t>SPv2I  (active and passive)</a:t>
            </a:r>
          </a:p>
          <a:p>
            <a:pPr marL="0" indent="0">
              <a:buNone/>
            </a:pPr>
            <a:r>
              <a:rPr lang="en-ZA" dirty="0"/>
              <a:t>Manner = M v1 STOPv2I</a:t>
            </a:r>
          </a:p>
          <a:p>
            <a:pPr marL="0" indent="0">
              <a:buNone/>
            </a:pPr>
            <a:r>
              <a:rPr lang="en-ZA" dirty="0"/>
              <a:t>Place = P v1 STOMv2I</a:t>
            </a:r>
          </a:p>
          <a:p>
            <a:pPr marL="0" indent="0">
              <a:buNone/>
            </a:pPr>
            <a:r>
              <a:rPr lang="en-ZA" dirty="0"/>
              <a:t>Verb 2=YOU CAN NEVER START A SENTENCE WITH V2.</a:t>
            </a:r>
          </a:p>
          <a:p>
            <a:pPr marL="0" indent="0">
              <a:buNone/>
            </a:pPr>
            <a:r>
              <a:rPr lang="en-ZA" dirty="0"/>
              <a:t>Infinitive = I v1 STOMPv2</a:t>
            </a:r>
          </a:p>
        </p:txBody>
      </p:sp>
    </p:spTree>
    <p:extLst>
      <p:ext uri="{BB962C8B-B14F-4D97-AF65-F5344CB8AC3E}">
        <p14:creationId xmlns:p14="http://schemas.microsoft.com/office/powerpoint/2010/main" val="3155482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0800000">
            <a:off x="0" y="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971214" y="4581128"/>
            <a:ext cx="2172786" cy="2276872"/>
          </a:xfrm>
          <a:prstGeom prst="rect">
            <a:avLst/>
          </a:prstGeom>
          <a:noFill/>
          <a:ln w="9525">
            <a:noFill/>
            <a:miter lim="800000"/>
            <a:headEnd/>
            <a:tailEnd/>
          </a:ln>
        </p:spPr>
      </p:pic>
      <p:sp>
        <p:nvSpPr>
          <p:cNvPr id="3" name="Content Placeholder 2"/>
          <p:cNvSpPr>
            <a:spLocks noGrp="1"/>
          </p:cNvSpPr>
          <p:nvPr>
            <p:ph idx="1"/>
          </p:nvPr>
        </p:nvSpPr>
        <p:spPr>
          <a:xfrm>
            <a:off x="0" y="4077072"/>
            <a:ext cx="8229600" cy="2088232"/>
          </a:xfrm>
        </p:spPr>
        <p:txBody>
          <a:bodyPr>
            <a:normAutofit/>
          </a:bodyPr>
          <a:lstStyle/>
          <a:p>
            <a:pPr marL="0" indent="0">
              <a:buNone/>
            </a:pPr>
            <a:r>
              <a:rPr lang="en-ZA" sz="2800" dirty="0"/>
              <a:t> Sv1TOMPv2I is an English shortcut that helps you to understand and recognise the Afrikaans sentence structure.  But let us first investigate what each of the STOMPI letters stand for.</a:t>
            </a:r>
          </a:p>
          <a:p>
            <a:pPr marL="0" indent="0">
              <a:buNone/>
            </a:pPr>
            <a:endParaRPr lang="en-ZA" sz="2800" dirty="0"/>
          </a:p>
        </p:txBody>
      </p:sp>
      <p:sp>
        <p:nvSpPr>
          <p:cNvPr id="6" name="Rectangle 5"/>
          <p:cNvSpPr/>
          <p:nvPr/>
        </p:nvSpPr>
        <p:spPr>
          <a:xfrm>
            <a:off x="1547664" y="908720"/>
            <a:ext cx="7398568" cy="2246769"/>
          </a:xfrm>
          <a:prstGeom prst="rect">
            <a:avLst/>
          </a:prstGeom>
        </p:spPr>
        <p:txBody>
          <a:bodyPr wrap="square">
            <a:spAutoFit/>
          </a:bodyPr>
          <a:lstStyle/>
          <a:p>
            <a:r>
              <a:rPr lang="en-ZA" sz="2800" b="1" dirty="0"/>
              <a:t>But why?  </a:t>
            </a:r>
          </a:p>
          <a:p>
            <a:r>
              <a:rPr lang="en-ZA" sz="2800" dirty="0"/>
              <a:t>The time is always positioned at the beginning of the sentence right after the first verb, while the place is always placed almost at the end of the sentence right in front of the second</a:t>
            </a:r>
          </a:p>
        </p:txBody>
      </p:sp>
    </p:spTree>
    <p:extLst>
      <p:ext uri="{BB962C8B-B14F-4D97-AF65-F5344CB8AC3E}">
        <p14:creationId xmlns:p14="http://schemas.microsoft.com/office/powerpoint/2010/main" val="2409964171"/>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
                                        </p:tgtEl>
                                        <p:attrNameLst>
                                          <p:attrName>ppt_y</p:attrName>
                                        </p:attrNameLst>
                                      </p:cBhvr>
                                      <p:tavLst>
                                        <p:tav tm="0">
                                          <p:val>
                                            <p:strVal val="#ppt_y"/>
                                          </p:val>
                                        </p:tav>
                                        <p:tav tm="100000">
                                          <p:val>
                                            <p:strVal val="#ppt_y"/>
                                          </p:val>
                                        </p:tav>
                                      </p:tavLst>
                                    </p:anim>
                                    <p:anim calcmode="lin" valueType="num">
                                      <p:cBhvr>
                                        <p:cTn id="9"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
                                        </p:tgtEl>
                                      </p:cBhvr>
                                    </p:animEffect>
                                  </p:childTnLst>
                                </p:cTn>
                              </p:par>
                            </p:childTnLst>
                          </p:cTn>
                        </p:par>
                        <p:par>
                          <p:cTn id="12" fill="hold">
                            <p:stCondLst>
                              <p:cond delay="8400"/>
                            </p:stCondLst>
                            <p:childTnLst>
                              <p:par>
                                <p:cTn id="13" presetID="41" presetClass="entr" presetSubtype="0" fill="hold" grpId="0" nodeType="afterEffect">
                                  <p:stCondLst>
                                    <p:cond delay="0"/>
                                  </p:stCondLst>
                                  <p:iterate type="lt">
                                    <p:tmPct val="10000"/>
                                  </p:iterate>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17"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2232744"/>
            <a:ext cx="6851104" cy="3903662"/>
          </a:xfrm>
        </p:spPr>
        <p:txBody>
          <a:bodyPr>
            <a:normAutofit fontScale="92500" lnSpcReduction="20000"/>
          </a:bodyPr>
          <a:lstStyle/>
          <a:p>
            <a:pPr marL="0" indent="0" algn="ctr">
              <a:lnSpc>
                <a:spcPct val="150000"/>
              </a:lnSpc>
              <a:buNone/>
            </a:pPr>
            <a:r>
              <a:rPr lang="en-ZA" dirty="0"/>
              <a:t>Sv1TOMPv2I is used when you work with a sentence in Afrikaans.  It helps you to understand the structure better because you break it down into understandable pieces. </a:t>
            </a:r>
          </a:p>
          <a:p>
            <a:pPr marL="0" indent="0" algn="ctr">
              <a:lnSpc>
                <a:spcPct val="150000"/>
              </a:lnSpc>
              <a:buNone/>
            </a:pPr>
            <a:r>
              <a:rPr lang="en-ZA" dirty="0"/>
              <a:t>Let’s look at the following table:</a:t>
            </a:r>
          </a:p>
          <a:p>
            <a:pPr marL="0" indent="0" algn="ctr">
              <a:buNone/>
            </a:pPr>
            <a:endParaRPr lang="en-ZA" dirty="0"/>
          </a:p>
        </p:txBody>
      </p:sp>
      <p:pic>
        <p:nvPicPr>
          <p:cNvPr id="4" name="Picture 4"/>
          <p:cNvPicPr>
            <a:picLocks noChangeAspect="1" noChangeArrowheads="1"/>
          </p:cNvPicPr>
          <p:nvPr/>
        </p:nvPicPr>
        <p:blipFill>
          <a:blip r:embed="rId3" cstate="print"/>
          <a:srcRect/>
          <a:stretch>
            <a:fillRect/>
          </a:stretch>
        </p:blipFill>
        <p:spPr bwMode="auto">
          <a:xfrm rot="10800000">
            <a:off x="0" y="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2" name="Title 1"/>
          <p:cNvSpPr>
            <a:spLocks noGrp="1"/>
          </p:cNvSpPr>
          <p:nvPr>
            <p:ph type="title"/>
          </p:nvPr>
        </p:nvSpPr>
        <p:spPr>
          <a:xfrm>
            <a:off x="1907704" y="404664"/>
            <a:ext cx="6984776" cy="1143000"/>
          </a:xfrm>
          <a:ln>
            <a:solidFill>
              <a:schemeClr val="tx1"/>
            </a:solidFill>
          </a:ln>
        </p:spPr>
        <p:txBody>
          <a:bodyPr>
            <a:normAutofit fontScale="90000"/>
          </a:bodyPr>
          <a:lstStyle/>
          <a:p>
            <a:r>
              <a:rPr lang="en-ZA" sz="3800" b="1" dirty="0"/>
              <a:t>What does Sv1TOMPv2I stand for?</a:t>
            </a:r>
          </a:p>
        </p:txBody>
      </p:sp>
    </p:spTree>
    <p:extLst>
      <p:ext uri="{BB962C8B-B14F-4D97-AF65-F5344CB8AC3E}">
        <p14:creationId xmlns:p14="http://schemas.microsoft.com/office/powerpoint/2010/main" val="3286622177"/>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par>
                          <p:cTn id="12" fill="hold">
                            <p:stCondLst>
                              <p:cond delay="7350"/>
                            </p:stCondLst>
                            <p:childTnLst>
                              <p:par>
                                <p:cTn id="13" presetID="41" presetClass="entr" presetSubtype="0" fill="hold" grpId="0" nodeType="afterEffect">
                                  <p:stCondLst>
                                    <p:cond delay="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7"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0800000">
            <a:off x="-26966" y="-2"/>
            <a:ext cx="2366718" cy="2472272"/>
          </a:xfrm>
          <a:prstGeom prst="rect">
            <a:avLst/>
          </a:prstGeom>
          <a:noFill/>
          <a:ln w="9525">
            <a:noFill/>
            <a:miter lim="800000"/>
            <a:headEnd/>
            <a:tailEnd/>
          </a:ln>
        </p:spPr>
      </p:pic>
      <p:graphicFrame>
        <p:nvGraphicFramePr>
          <p:cNvPr id="6" name="Table 5"/>
          <p:cNvGraphicFramePr>
            <a:graphicFrameLocks noGrp="1"/>
          </p:cNvGraphicFramePr>
          <p:nvPr>
            <p:extLst>
              <p:ext uri="{D42A27DB-BD31-4B8C-83A1-F6EECF244321}">
                <p14:modId xmlns:p14="http://schemas.microsoft.com/office/powerpoint/2010/main" val="2936240611"/>
              </p:ext>
            </p:extLst>
          </p:nvPr>
        </p:nvGraphicFramePr>
        <p:xfrm>
          <a:off x="3131840" y="6008172"/>
          <a:ext cx="4464496" cy="670560"/>
        </p:xfrm>
        <a:graphic>
          <a:graphicData uri="http://schemas.openxmlformats.org/drawingml/2006/table">
            <a:tbl>
              <a:tblPr firstRow="1" firstCol="1" bandRow="1">
                <a:tableStyleId>{5940675A-B579-460E-94D1-54222C63F5DA}</a:tableStyleId>
              </a:tblPr>
              <a:tblGrid>
                <a:gridCol w="3092082">
                  <a:extLst>
                    <a:ext uri="{9D8B030D-6E8A-4147-A177-3AD203B41FA5}">
                      <a16:colId xmlns:a16="http://schemas.microsoft.com/office/drawing/2014/main" val="20000"/>
                    </a:ext>
                  </a:extLst>
                </a:gridCol>
                <a:gridCol w="1372414">
                  <a:extLst>
                    <a:ext uri="{9D8B030D-6E8A-4147-A177-3AD203B41FA5}">
                      <a16:colId xmlns:a16="http://schemas.microsoft.com/office/drawing/2014/main" val="20001"/>
                    </a:ext>
                  </a:extLst>
                </a:gridCol>
              </a:tblGrid>
              <a:tr h="486447">
                <a:tc>
                  <a:txBody>
                    <a:bodyPr/>
                    <a:lstStyle/>
                    <a:p>
                      <a:pPr>
                        <a:spcBef>
                          <a:spcPts val="600"/>
                        </a:spcBef>
                        <a:spcAft>
                          <a:spcPts val="600"/>
                        </a:spcAft>
                      </a:pPr>
                      <a:r>
                        <a:rPr lang="en-ZA" sz="4400" b="1" dirty="0">
                          <a:effectLst/>
                        </a:rPr>
                        <a:t>Infinitive</a:t>
                      </a:r>
                      <a:endParaRPr lang="en-ZA" sz="4400" b="1" dirty="0">
                        <a:effectLst/>
                        <a:latin typeface="Arial"/>
                        <a:ea typeface="Times New Roman"/>
                        <a:cs typeface="Times New Roman"/>
                      </a:endParaRPr>
                    </a:p>
                  </a:txBody>
                  <a:tcPr marL="68580" marR="68580" marT="0" marB="0"/>
                </a:tc>
                <a:tc>
                  <a:txBody>
                    <a:bodyPr/>
                    <a:lstStyle/>
                    <a:p>
                      <a:pPr algn="ctr">
                        <a:spcBef>
                          <a:spcPts val="600"/>
                        </a:spcBef>
                        <a:spcAft>
                          <a:spcPts val="600"/>
                        </a:spcAft>
                      </a:pPr>
                      <a:r>
                        <a:rPr lang="en-ZA" sz="4400" dirty="0">
                          <a:effectLst/>
                        </a:rPr>
                        <a:t>I</a:t>
                      </a:r>
                      <a:endParaRPr lang="en-ZA" sz="4400" dirty="0">
                        <a:effectLst/>
                        <a:latin typeface="Arial"/>
                        <a:ea typeface="Times New Roman"/>
                        <a:cs typeface="Times New Roman"/>
                      </a:endParaRPr>
                    </a:p>
                  </a:txBody>
                  <a:tcPr marL="68580" marR="68580" marT="0" marB="0"/>
                </a:tc>
                <a:extLst>
                  <a:ext uri="{0D108BD9-81ED-4DB2-BD59-A6C34878D82A}">
                    <a16:rowId xmlns:a16="http://schemas.microsoft.com/office/drawing/2014/main" val="1000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693537439"/>
              </p:ext>
            </p:extLst>
          </p:nvPr>
        </p:nvGraphicFramePr>
        <p:xfrm>
          <a:off x="3131840" y="332656"/>
          <a:ext cx="4464496" cy="670560"/>
        </p:xfrm>
        <a:graphic>
          <a:graphicData uri="http://schemas.openxmlformats.org/drawingml/2006/table">
            <a:tbl>
              <a:tblPr firstRow="1" firstCol="1" bandRow="1">
                <a:tableStyleId>{5940675A-B579-460E-94D1-54222C63F5DA}</a:tableStyleId>
              </a:tblPr>
              <a:tblGrid>
                <a:gridCol w="3092082">
                  <a:extLst>
                    <a:ext uri="{9D8B030D-6E8A-4147-A177-3AD203B41FA5}">
                      <a16:colId xmlns:a16="http://schemas.microsoft.com/office/drawing/2014/main" val="20000"/>
                    </a:ext>
                  </a:extLst>
                </a:gridCol>
                <a:gridCol w="1372414">
                  <a:extLst>
                    <a:ext uri="{9D8B030D-6E8A-4147-A177-3AD203B41FA5}">
                      <a16:colId xmlns:a16="http://schemas.microsoft.com/office/drawing/2014/main" val="20001"/>
                    </a:ext>
                  </a:extLst>
                </a:gridCol>
              </a:tblGrid>
              <a:tr h="440277">
                <a:tc>
                  <a:txBody>
                    <a:bodyPr/>
                    <a:lstStyle/>
                    <a:p>
                      <a:pPr>
                        <a:spcBef>
                          <a:spcPts val="600"/>
                        </a:spcBef>
                        <a:spcAft>
                          <a:spcPts val="600"/>
                        </a:spcAft>
                      </a:pPr>
                      <a:r>
                        <a:rPr lang="en-ZA" sz="4400" b="1" dirty="0">
                          <a:effectLst/>
                        </a:rPr>
                        <a:t>Subject</a:t>
                      </a:r>
                      <a:endParaRPr lang="en-ZA" sz="4400" b="1" dirty="0">
                        <a:effectLst/>
                        <a:latin typeface="Arial"/>
                        <a:ea typeface="Times New Roman"/>
                        <a:cs typeface="Times New Roman"/>
                      </a:endParaRPr>
                    </a:p>
                  </a:txBody>
                  <a:tcPr marL="68580" marR="68580" marT="0" marB="0"/>
                </a:tc>
                <a:tc>
                  <a:txBody>
                    <a:bodyPr/>
                    <a:lstStyle/>
                    <a:p>
                      <a:pPr algn="ctr">
                        <a:spcBef>
                          <a:spcPts val="600"/>
                        </a:spcBef>
                        <a:spcAft>
                          <a:spcPts val="600"/>
                        </a:spcAft>
                      </a:pPr>
                      <a:r>
                        <a:rPr lang="en-ZA" sz="4400" dirty="0">
                          <a:effectLst/>
                        </a:rPr>
                        <a:t>S</a:t>
                      </a:r>
                      <a:endParaRPr lang="en-ZA" sz="4400" dirty="0">
                        <a:effectLst/>
                        <a:latin typeface="Arial"/>
                        <a:ea typeface="Times New Roman"/>
                        <a:cs typeface="Times New Roman"/>
                      </a:endParaRPr>
                    </a:p>
                  </a:txBody>
                  <a:tcPr marL="68580" marR="68580" marT="0" marB="0"/>
                </a:tc>
                <a:extLst>
                  <a:ext uri="{0D108BD9-81ED-4DB2-BD59-A6C34878D82A}">
                    <a16:rowId xmlns:a16="http://schemas.microsoft.com/office/drawing/2014/main" val="10000"/>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224064778"/>
              </p:ext>
            </p:extLst>
          </p:nvPr>
        </p:nvGraphicFramePr>
        <p:xfrm>
          <a:off x="3131840" y="1174263"/>
          <a:ext cx="4464496" cy="670560"/>
        </p:xfrm>
        <a:graphic>
          <a:graphicData uri="http://schemas.openxmlformats.org/drawingml/2006/table">
            <a:tbl>
              <a:tblPr firstRow="1" firstCol="1" bandRow="1">
                <a:tableStyleId>{5940675A-B579-460E-94D1-54222C63F5DA}</a:tableStyleId>
              </a:tblPr>
              <a:tblGrid>
                <a:gridCol w="3092082">
                  <a:extLst>
                    <a:ext uri="{9D8B030D-6E8A-4147-A177-3AD203B41FA5}">
                      <a16:colId xmlns:a16="http://schemas.microsoft.com/office/drawing/2014/main" val="20000"/>
                    </a:ext>
                  </a:extLst>
                </a:gridCol>
                <a:gridCol w="1372414">
                  <a:extLst>
                    <a:ext uri="{9D8B030D-6E8A-4147-A177-3AD203B41FA5}">
                      <a16:colId xmlns:a16="http://schemas.microsoft.com/office/drawing/2014/main" val="20001"/>
                    </a:ext>
                  </a:extLst>
                </a:gridCol>
              </a:tblGrid>
              <a:tr h="440277">
                <a:tc>
                  <a:txBody>
                    <a:bodyPr/>
                    <a:lstStyle/>
                    <a:p>
                      <a:pPr>
                        <a:spcBef>
                          <a:spcPts val="600"/>
                        </a:spcBef>
                        <a:spcAft>
                          <a:spcPts val="600"/>
                        </a:spcAft>
                      </a:pPr>
                      <a:r>
                        <a:rPr lang="en-ZA" sz="4400" b="1" dirty="0">
                          <a:effectLst/>
                        </a:rPr>
                        <a:t>Verb 1</a:t>
                      </a:r>
                      <a:endParaRPr lang="en-ZA" sz="4400" b="1" dirty="0">
                        <a:effectLst/>
                        <a:latin typeface="Arial"/>
                        <a:ea typeface="Times New Roman"/>
                        <a:cs typeface="Times New Roman"/>
                      </a:endParaRPr>
                    </a:p>
                  </a:txBody>
                  <a:tcPr marL="68580" marR="68580" marT="0" marB="0"/>
                </a:tc>
                <a:tc>
                  <a:txBody>
                    <a:bodyPr/>
                    <a:lstStyle/>
                    <a:p>
                      <a:pPr algn="ctr">
                        <a:spcBef>
                          <a:spcPts val="600"/>
                        </a:spcBef>
                        <a:spcAft>
                          <a:spcPts val="600"/>
                        </a:spcAft>
                      </a:pPr>
                      <a:r>
                        <a:rPr lang="en-ZA" sz="4400" dirty="0">
                          <a:effectLst/>
                        </a:rPr>
                        <a:t>v1</a:t>
                      </a:r>
                      <a:endParaRPr lang="en-ZA" sz="4400" dirty="0">
                        <a:effectLst/>
                        <a:latin typeface="Arial"/>
                        <a:ea typeface="Times New Roman"/>
                        <a:cs typeface="Times New Roman"/>
                      </a:endParaRPr>
                    </a:p>
                  </a:txBody>
                  <a:tcPr marL="68580" marR="68580" marT="0" marB="0"/>
                </a:tc>
                <a:extLst>
                  <a:ext uri="{0D108BD9-81ED-4DB2-BD59-A6C34878D82A}">
                    <a16:rowId xmlns:a16="http://schemas.microsoft.com/office/drawing/2014/main" val="10000"/>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952720626"/>
              </p:ext>
            </p:extLst>
          </p:nvPr>
        </p:nvGraphicFramePr>
        <p:xfrm>
          <a:off x="3131840" y="1988840"/>
          <a:ext cx="4464496" cy="670560"/>
        </p:xfrm>
        <a:graphic>
          <a:graphicData uri="http://schemas.openxmlformats.org/drawingml/2006/table">
            <a:tbl>
              <a:tblPr firstRow="1" firstCol="1" bandRow="1">
                <a:tableStyleId>{5940675A-B579-460E-94D1-54222C63F5DA}</a:tableStyleId>
              </a:tblPr>
              <a:tblGrid>
                <a:gridCol w="3092082">
                  <a:extLst>
                    <a:ext uri="{9D8B030D-6E8A-4147-A177-3AD203B41FA5}">
                      <a16:colId xmlns:a16="http://schemas.microsoft.com/office/drawing/2014/main" val="20000"/>
                    </a:ext>
                  </a:extLst>
                </a:gridCol>
                <a:gridCol w="1372414">
                  <a:extLst>
                    <a:ext uri="{9D8B030D-6E8A-4147-A177-3AD203B41FA5}">
                      <a16:colId xmlns:a16="http://schemas.microsoft.com/office/drawing/2014/main" val="20001"/>
                    </a:ext>
                  </a:extLst>
                </a:gridCol>
              </a:tblGrid>
              <a:tr h="440277">
                <a:tc>
                  <a:txBody>
                    <a:bodyPr/>
                    <a:lstStyle/>
                    <a:p>
                      <a:pPr>
                        <a:spcBef>
                          <a:spcPts val="600"/>
                        </a:spcBef>
                        <a:spcAft>
                          <a:spcPts val="600"/>
                        </a:spcAft>
                      </a:pPr>
                      <a:r>
                        <a:rPr lang="en-ZA" sz="4400" b="1" dirty="0">
                          <a:effectLst/>
                        </a:rPr>
                        <a:t>Time </a:t>
                      </a:r>
                      <a:endParaRPr lang="en-ZA" sz="4400" b="1" dirty="0">
                        <a:effectLst/>
                        <a:latin typeface="Arial"/>
                        <a:ea typeface="Times New Roman"/>
                        <a:cs typeface="Times New Roman"/>
                      </a:endParaRPr>
                    </a:p>
                  </a:txBody>
                  <a:tcPr marL="68580" marR="68580" marT="0" marB="0"/>
                </a:tc>
                <a:tc>
                  <a:txBody>
                    <a:bodyPr/>
                    <a:lstStyle/>
                    <a:p>
                      <a:pPr algn="ctr">
                        <a:spcBef>
                          <a:spcPts val="600"/>
                        </a:spcBef>
                        <a:spcAft>
                          <a:spcPts val="600"/>
                        </a:spcAft>
                      </a:pPr>
                      <a:r>
                        <a:rPr lang="en-ZA" sz="4400" dirty="0">
                          <a:effectLst/>
                        </a:rPr>
                        <a:t>T</a:t>
                      </a:r>
                      <a:endParaRPr lang="en-ZA" sz="4400" dirty="0">
                        <a:effectLst/>
                        <a:latin typeface="Arial"/>
                        <a:ea typeface="Times New Roman"/>
                        <a:cs typeface="Times New Roman"/>
                      </a:endParaRPr>
                    </a:p>
                  </a:txBody>
                  <a:tcPr marL="68580" marR="68580" marT="0" marB="0"/>
                </a:tc>
                <a:extLst>
                  <a:ext uri="{0D108BD9-81ED-4DB2-BD59-A6C34878D82A}">
                    <a16:rowId xmlns:a16="http://schemas.microsoft.com/office/drawing/2014/main" val="10000"/>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922435658"/>
              </p:ext>
            </p:extLst>
          </p:nvPr>
        </p:nvGraphicFramePr>
        <p:xfrm>
          <a:off x="3131840" y="2758440"/>
          <a:ext cx="4464496" cy="670560"/>
        </p:xfrm>
        <a:graphic>
          <a:graphicData uri="http://schemas.openxmlformats.org/drawingml/2006/table">
            <a:tbl>
              <a:tblPr firstRow="1" firstCol="1" bandRow="1">
                <a:tableStyleId>{5940675A-B579-460E-94D1-54222C63F5DA}</a:tableStyleId>
              </a:tblPr>
              <a:tblGrid>
                <a:gridCol w="3092082">
                  <a:extLst>
                    <a:ext uri="{9D8B030D-6E8A-4147-A177-3AD203B41FA5}">
                      <a16:colId xmlns:a16="http://schemas.microsoft.com/office/drawing/2014/main" val="20000"/>
                    </a:ext>
                  </a:extLst>
                </a:gridCol>
                <a:gridCol w="1372414">
                  <a:extLst>
                    <a:ext uri="{9D8B030D-6E8A-4147-A177-3AD203B41FA5}">
                      <a16:colId xmlns:a16="http://schemas.microsoft.com/office/drawing/2014/main" val="20001"/>
                    </a:ext>
                  </a:extLst>
                </a:gridCol>
              </a:tblGrid>
              <a:tr h="440277">
                <a:tc>
                  <a:txBody>
                    <a:bodyPr/>
                    <a:lstStyle/>
                    <a:p>
                      <a:pPr>
                        <a:spcBef>
                          <a:spcPts val="600"/>
                        </a:spcBef>
                        <a:spcAft>
                          <a:spcPts val="600"/>
                        </a:spcAft>
                      </a:pPr>
                      <a:r>
                        <a:rPr lang="en-ZA" sz="4400" b="1" dirty="0">
                          <a:effectLst/>
                        </a:rPr>
                        <a:t>Object</a:t>
                      </a:r>
                      <a:endParaRPr lang="en-ZA" sz="4400" b="1" dirty="0">
                        <a:effectLst/>
                        <a:latin typeface="Arial"/>
                        <a:ea typeface="Times New Roman"/>
                        <a:cs typeface="Times New Roman"/>
                      </a:endParaRPr>
                    </a:p>
                  </a:txBody>
                  <a:tcPr marL="68580" marR="68580" marT="0" marB="0"/>
                </a:tc>
                <a:tc>
                  <a:txBody>
                    <a:bodyPr/>
                    <a:lstStyle/>
                    <a:p>
                      <a:pPr algn="ctr">
                        <a:spcBef>
                          <a:spcPts val="600"/>
                        </a:spcBef>
                        <a:spcAft>
                          <a:spcPts val="600"/>
                        </a:spcAft>
                      </a:pPr>
                      <a:r>
                        <a:rPr lang="en-ZA" sz="4400" dirty="0">
                          <a:effectLst/>
                        </a:rPr>
                        <a:t>O</a:t>
                      </a:r>
                      <a:endParaRPr lang="en-ZA" sz="4400" dirty="0">
                        <a:effectLst/>
                        <a:latin typeface="Arial"/>
                        <a:ea typeface="Times New Roman"/>
                        <a:cs typeface="Times New Roman"/>
                      </a:endParaRPr>
                    </a:p>
                  </a:txBody>
                  <a:tcPr marL="68580" marR="68580" marT="0" marB="0"/>
                </a:tc>
                <a:extLst>
                  <a:ext uri="{0D108BD9-81ED-4DB2-BD59-A6C34878D82A}">
                    <a16:rowId xmlns:a16="http://schemas.microsoft.com/office/drawing/2014/main" val="10000"/>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370214572"/>
              </p:ext>
            </p:extLst>
          </p:nvPr>
        </p:nvGraphicFramePr>
        <p:xfrm>
          <a:off x="3131840" y="3617937"/>
          <a:ext cx="4464496" cy="670560"/>
        </p:xfrm>
        <a:graphic>
          <a:graphicData uri="http://schemas.openxmlformats.org/drawingml/2006/table">
            <a:tbl>
              <a:tblPr firstRow="1" firstCol="1" bandRow="1">
                <a:tableStyleId>{5940675A-B579-460E-94D1-54222C63F5DA}</a:tableStyleId>
              </a:tblPr>
              <a:tblGrid>
                <a:gridCol w="3092082">
                  <a:extLst>
                    <a:ext uri="{9D8B030D-6E8A-4147-A177-3AD203B41FA5}">
                      <a16:colId xmlns:a16="http://schemas.microsoft.com/office/drawing/2014/main" val="20000"/>
                    </a:ext>
                  </a:extLst>
                </a:gridCol>
                <a:gridCol w="1372414">
                  <a:extLst>
                    <a:ext uri="{9D8B030D-6E8A-4147-A177-3AD203B41FA5}">
                      <a16:colId xmlns:a16="http://schemas.microsoft.com/office/drawing/2014/main" val="20001"/>
                    </a:ext>
                  </a:extLst>
                </a:gridCol>
              </a:tblGrid>
              <a:tr h="486447">
                <a:tc>
                  <a:txBody>
                    <a:bodyPr/>
                    <a:lstStyle/>
                    <a:p>
                      <a:pPr>
                        <a:spcBef>
                          <a:spcPts val="600"/>
                        </a:spcBef>
                        <a:spcAft>
                          <a:spcPts val="600"/>
                        </a:spcAft>
                      </a:pPr>
                      <a:r>
                        <a:rPr lang="en-ZA" sz="4400" b="1" dirty="0">
                          <a:effectLst/>
                        </a:rPr>
                        <a:t>Manner</a:t>
                      </a:r>
                      <a:endParaRPr lang="en-ZA" sz="4400" b="1" dirty="0">
                        <a:effectLst/>
                        <a:latin typeface="Arial"/>
                        <a:ea typeface="Times New Roman"/>
                        <a:cs typeface="Times New Roman"/>
                      </a:endParaRPr>
                    </a:p>
                  </a:txBody>
                  <a:tcPr marL="68580" marR="68580" marT="0" marB="0"/>
                </a:tc>
                <a:tc>
                  <a:txBody>
                    <a:bodyPr/>
                    <a:lstStyle/>
                    <a:p>
                      <a:pPr algn="ctr">
                        <a:spcBef>
                          <a:spcPts val="600"/>
                        </a:spcBef>
                        <a:spcAft>
                          <a:spcPts val="600"/>
                        </a:spcAft>
                      </a:pPr>
                      <a:r>
                        <a:rPr lang="en-ZA" sz="4400" dirty="0">
                          <a:effectLst/>
                        </a:rPr>
                        <a:t>M</a:t>
                      </a:r>
                      <a:endParaRPr lang="en-ZA" sz="4400" dirty="0">
                        <a:effectLst/>
                        <a:latin typeface="Arial"/>
                        <a:ea typeface="Times New Roman"/>
                        <a:cs typeface="Times New Roman"/>
                      </a:endParaRPr>
                    </a:p>
                  </a:txBody>
                  <a:tcPr marL="68580" marR="68580" marT="0" marB="0"/>
                </a:tc>
                <a:extLst>
                  <a:ext uri="{0D108BD9-81ED-4DB2-BD59-A6C34878D82A}">
                    <a16:rowId xmlns:a16="http://schemas.microsoft.com/office/drawing/2014/main" val="10000"/>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391902925"/>
              </p:ext>
            </p:extLst>
          </p:nvPr>
        </p:nvGraphicFramePr>
        <p:xfrm>
          <a:off x="3131840" y="4437112"/>
          <a:ext cx="4464496" cy="670560"/>
        </p:xfrm>
        <a:graphic>
          <a:graphicData uri="http://schemas.openxmlformats.org/drawingml/2006/table">
            <a:tbl>
              <a:tblPr firstRow="1" firstCol="1" bandRow="1">
                <a:tableStyleId>{5940675A-B579-460E-94D1-54222C63F5DA}</a:tableStyleId>
              </a:tblPr>
              <a:tblGrid>
                <a:gridCol w="3092082">
                  <a:extLst>
                    <a:ext uri="{9D8B030D-6E8A-4147-A177-3AD203B41FA5}">
                      <a16:colId xmlns:a16="http://schemas.microsoft.com/office/drawing/2014/main" val="20000"/>
                    </a:ext>
                  </a:extLst>
                </a:gridCol>
                <a:gridCol w="1372414">
                  <a:extLst>
                    <a:ext uri="{9D8B030D-6E8A-4147-A177-3AD203B41FA5}">
                      <a16:colId xmlns:a16="http://schemas.microsoft.com/office/drawing/2014/main" val="20001"/>
                    </a:ext>
                  </a:extLst>
                </a:gridCol>
              </a:tblGrid>
              <a:tr h="558455">
                <a:tc>
                  <a:txBody>
                    <a:bodyPr/>
                    <a:lstStyle/>
                    <a:p>
                      <a:pPr>
                        <a:spcBef>
                          <a:spcPts val="600"/>
                        </a:spcBef>
                        <a:spcAft>
                          <a:spcPts val="600"/>
                        </a:spcAft>
                      </a:pPr>
                      <a:r>
                        <a:rPr lang="en-ZA" sz="4400" b="1" dirty="0">
                          <a:effectLst/>
                        </a:rPr>
                        <a:t>Place</a:t>
                      </a:r>
                      <a:endParaRPr lang="en-ZA" sz="4400" b="1" dirty="0">
                        <a:effectLst/>
                        <a:latin typeface="Arial"/>
                        <a:ea typeface="Times New Roman"/>
                        <a:cs typeface="Times New Roman"/>
                      </a:endParaRPr>
                    </a:p>
                  </a:txBody>
                  <a:tcPr marL="68580" marR="68580" marT="0" marB="0"/>
                </a:tc>
                <a:tc>
                  <a:txBody>
                    <a:bodyPr/>
                    <a:lstStyle/>
                    <a:p>
                      <a:pPr algn="ctr">
                        <a:spcBef>
                          <a:spcPts val="600"/>
                        </a:spcBef>
                        <a:spcAft>
                          <a:spcPts val="600"/>
                        </a:spcAft>
                      </a:pPr>
                      <a:r>
                        <a:rPr lang="en-ZA" sz="4400" dirty="0">
                          <a:effectLst/>
                        </a:rPr>
                        <a:t>P</a:t>
                      </a:r>
                      <a:endParaRPr lang="en-ZA" sz="4400" dirty="0">
                        <a:effectLst/>
                        <a:latin typeface="Arial"/>
                        <a:ea typeface="Times New Roman"/>
                        <a:cs typeface="Times New Roman"/>
                      </a:endParaRPr>
                    </a:p>
                  </a:txBody>
                  <a:tcPr marL="68580" marR="68580" marT="0" marB="0"/>
                </a:tc>
                <a:extLst>
                  <a:ext uri="{0D108BD9-81ED-4DB2-BD59-A6C34878D82A}">
                    <a16:rowId xmlns:a16="http://schemas.microsoft.com/office/drawing/2014/main" val="10000"/>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2426363225"/>
              </p:ext>
            </p:extLst>
          </p:nvPr>
        </p:nvGraphicFramePr>
        <p:xfrm>
          <a:off x="3131840" y="5229200"/>
          <a:ext cx="4464496" cy="670560"/>
        </p:xfrm>
        <a:graphic>
          <a:graphicData uri="http://schemas.openxmlformats.org/drawingml/2006/table">
            <a:tbl>
              <a:tblPr firstRow="1" firstCol="1" bandRow="1">
                <a:tableStyleId>{5940675A-B579-460E-94D1-54222C63F5DA}</a:tableStyleId>
              </a:tblPr>
              <a:tblGrid>
                <a:gridCol w="3092082">
                  <a:extLst>
                    <a:ext uri="{9D8B030D-6E8A-4147-A177-3AD203B41FA5}">
                      <a16:colId xmlns:a16="http://schemas.microsoft.com/office/drawing/2014/main" val="20000"/>
                    </a:ext>
                  </a:extLst>
                </a:gridCol>
                <a:gridCol w="1372414">
                  <a:extLst>
                    <a:ext uri="{9D8B030D-6E8A-4147-A177-3AD203B41FA5}">
                      <a16:colId xmlns:a16="http://schemas.microsoft.com/office/drawing/2014/main" val="20001"/>
                    </a:ext>
                  </a:extLst>
                </a:gridCol>
              </a:tblGrid>
              <a:tr h="440277">
                <a:tc>
                  <a:txBody>
                    <a:bodyPr/>
                    <a:lstStyle/>
                    <a:p>
                      <a:pPr>
                        <a:spcBef>
                          <a:spcPts val="600"/>
                        </a:spcBef>
                        <a:spcAft>
                          <a:spcPts val="600"/>
                        </a:spcAft>
                      </a:pPr>
                      <a:r>
                        <a:rPr lang="en-ZA" sz="4400" b="1" dirty="0">
                          <a:effectLst/>
                        </a:rPr>
                        <a:t>Verb 2</a:t>
                      </a:r>
                      <a:endParaRPr lang="en-ZA" sz="4400" b="1" dirty="0">
                        <a:effectLst/>
                        <a:latin typeface="Arial"/>
                        <a:ea typeface="Times New Roman"/>
                        <a:cs typeface="Times New Roman"/>
                      </a:endParaRPr>
                    </a:p>
                  </a:txBody>
                  <a:tcPr marL="68580" marR="68580" marT="0" marB="0"/>
                </a:tc>
                <a:tc>
                  <a:txBody>
                    <a:bodyPr/>
                    <a:lstStyle/>
                    <a:p>
                      <a:pPr algn="ctr">
                        <a:spcBef>
                          <a:spcPts val="600"/>
                        </a:spcBef>
                        <a:spcAft>
                          <a:spcPts val="600"/>
                        </a:spcAft>
                      </a:pPr>
                      <a:r>
                        <a:rPr lang="en-ZA" sz="4400" dirty="0">
                          <a:effectLst/>
                        </a:rPr>
                        <a:t>v2</a:t>
                      </a:r>
                      <a:endParaRPr lang="en-ZA" sz="4400" dirty="0">
                        <a:effectLst/>
                        <a:latin typeface="Arial"/>
                        <a:ea typeface="Times New Roman"/>
                        <a:cs typeface="Times New Roman"/>
                      </a:endParaRPr>
                    </a:p>
                  </a:txBody>
                  <a:tcPr marL="68580" marR="68580" marT="0" marB="0"/>
                </a:tc>
                <a:extLst>
                  <a:ext uri="{0D108BD9-81ED-4DB2-BD59-A6C34878D82A}">
                    <a16:rowId xmlns:a16="http://schemas.microsoft.com/office/drawing/2014/main" val="10000"/>
                  </a:ext>
                </a:extLst>
              </a:tr>
            </a:tbl>
          </a:graphicData>
        </a:graphic>
      </p:graphicFrame>
      <p:sp>
        <p:nvSpPr>
          <p:cNvPr id="15" name="Rectangle 14"/>
          <p:cNvSpPr/>
          <p:nvPr/>
        </p:nvSpPr>
        <p:spPr>
          <a:xfrm rot="21281643">
            <a:off x="903184" y="1247399"/>
            <a:ext cx="7488832" cy="3539430"/>
          </a:xfrm>
          <a:prstGeom prst="rect">
            <a:avLst/>
          </a:prstGeom>
          <a:ln w="76200"/>
          <a:effectLst>
            <a:glow rad="228600">
              <a:schemeClr val="accent2">
                <a:satMod val="175000"/>
                <a:alpha val="40000"/>
              </a:schemeClr>
            </a:glow>
            <a:outerShdw blurRad="40000" dist="20000" dir="5400000" rotWithShape="0">
              <a:srgbClr val="000000">
                <a:alpha val="38000"/>
              </a:srgbClr>
            </a:outerShdw>
          </a:effectLst>
        </p:spPr>
        <p:style>
          <a:lnRef idx="3">
            <a:schemeClr val="lt1"/>
          </a:lnRef>
          <a:fillRef idx="1">
            <a:schemeClr val="accent5"/>
          </a:fillRef>
          <a:effectRef idx="1">
            <a:schemeClr val="accent5"/>
          </a:effectRef>
          <a:fontRef idx="minor">
            <a:schemeClr val="lt1"/>
          </a:fontRef>
        </p:style>
        <p:txBody>
          <a:bodyPr wrap="square">
            <a:spAutoFit/>
          </a:bodyPr>
          <a:lstStyle/>
          <a:p>
            <a:pPr algn="ctr"/>
            <a:endParaRPr lang="en-ZA" sz="3200" dirty="0"/>
          </a:p>
          <a:p>
            <a:pPr algn="ctr"/>
            <a:r>
              <a:rPr lang="en-ZA" sz="3200" dirty="0"/>
              <a:t>STOMPI is really starting to look familiar!  Thought I do accept that for something to look familiar, does not necessarily make it easy or understandable.  Let’s look at STOMPI more closely. </a:t>
            </a:r>
          </a:p>
          <a:p>
            <a:pPr algn="ctr"/>
            <a:endParaRPr lang="en-ZA" sz="3200" dirty="0"/>
          </a:p>
        </p:txBody>
      </p:sp>
    </p:spTree>
    <p:extLst>
      <p:ext uri="{BB962C8B-B14F-4D97-AF65-F5344CB8AC3E}">
        <p14:creationId xmlns:p14="http://schemas.microsoft.com/office/powerpoint/2010/main" val="3195679969"/>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ircle(in)">
                                      <p:cBhvr>
                                        <p:cTn id="22" dur="20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ircle(in)">
                                      <p:cBhvr>
                                        <p:cTn id="27" dur="20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circle(in)">
                                      <p:cBhvr>
                                        <p:cTn id="32" dur="20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ircle(in)">
                                      <p:cBhvr>
                                        <p:cTn id="37" dur="20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circle(in)">
                                      <p:cBhvr>
                                        <p:cTn id="42" dur="2000"/>
                                        <p:tgtEl>
                                          <p:spTgt spid="6"/>
                                        </p:tgtEl>
                                      </p:cBhvr>
                                    </p:animEffect>
                                  </p:childTnLst>
                                </p:cTn>
                              </p:par>
                            </p:childTnLst>
                          </p:cTn>
                        </p:par>
                        <p:par>
                          <p:cTn id="43" fill="hold">
                            <p:stCondLst>
                              <p:cond delay="2000"/>
                            </p:stCondLst>
                            <p:childTnLst>
                              <p:par>
                                <p:cTn id="44" presetID="1" presetClass="entr" presetSubtype="0" fill="hold" grpId="0" nodeType="afterEffect">
                                  <p:stCondLst>
                                    <p:cond delay="5000"/>
                                  </p:stCondLst>
                                  <p:childTnLst>
                                    <p:set>
                                      <p:cBhvr>
                                        <p:cTn id="45"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5400000">
            <a:off x="56287" y="4451727"/>
            <a:ext cx="2349986" cy="2462560"/>
          </a:xfrm>
          <a:prstGeom prst="rect">
            <a:avLst/>
          </a:prstGeom>
          <a:noFill/>
          <a:ln w="9525">
            <a:noFill/>
            <a:miter lim="800000"/>
            <a:headEnd/>
            <a:tailEnd/>
          </a:ln>
        </p:spPr>
      </p:pic>
      <p:sp>
        <p:nvSpPr>
          <p:cNvPr id="2" name="Title 1"/>
          <p:cNvSpPr>
            <a:spLocks noGrp="1"/>
          </p:cNvSpPr>
          <p:nvPr>
            <p:ph type="title"/>
          </p:nvPr>
        </p:nvSpPr>
        <p:spPr/>
        <p:style>
          <a:lnRef idx="2">
            <a:schemeClr val="dk1"/>
          </a:lnRef>
          <a:fillRef idx="1">
            <a:schemeClr val="lt1"/>
          </a:fillRef>
          <a:effectRef idx="0">
            <a:schemeClr val="dk1"/>
          </a:effectRef>
          <a:fontRef idx="minor">
            <a:schemeClr val="dk1"/>
          </a:fontRef>
        </p:style>
        <p:txBody>
          <a:bodyPr>
            <a:normAutofit fontScale="90000"/>
          </a:bodyPr>
          <a:lstStyle/>
          <a:p>
            <a:r>
              <a:rPr lang="en-ZA" dirty="0"/>
              <a:t>How do you identify the different parts of  Sv1TOMPv2I in a sentence?</a:t>
            </a:r>
          </a:p>
        </p:txBody>
      </p:sp>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3" name="Content Placeholder 2"/>
          <p:cNvSpPr>
            <a:spLocks noGrp="1"/>
          </p:cNvSpPr>
          <p:nvPr>
            <p:ph idx="1"/>
          </p:nvPr>
        </p:nvSpPr>
        <p:spPr>
          <a:xfrm>
            <a:off x="611560" y="1700808"/>
            <a:ext cx="7571184" cy="3871324"/>
          </a:xfrm>
        </p:spPr>
        <p:txBody>
          <a:bodyPr>
            <a:normAutofit fontScale="92500" lnSpcReduction="20000"/>
          </a:bodyPr>
          <a:lstStyle/>
          <a:p>
            <a:pPr marL="0" indent="0" algn="ctr">
              <a:buNone/>
            </a:pPr>
            <a:r>
              <a:rPr lang="en-ZA" dirty="0"/>
              <a:t> Afrikaans and Mathematics has a lot in common.  Formulas are also used in Afrikaans to better understand and remember the rules.  It’s no longer a case that you either understand the work or not. </a:t>
            </a:r>
          </a:p>
          <a:p>
            <a:pPr marL="0" indent="0" algn="ctr">
              <a:buNone/>
            </a:pPr>
            <a:endParaRPr lang="en-ZA" dirty="0"/>
          </a:p>
          <a:p>
            <a:pPr marL="0" indent="0" algn="ctr">
              <a:buNone/>
            </a:pPr>
            <a:r>
              <a:rPr lang="en-ZA" dirty="0"/>
              <a:t>The STOMPI-method can help you  to get to the right answer or, if you choose, test if you have the right answer.  </a:t>
            </a:r>
          </a:p>
        </p:txBody>
      </p:sp>
    </p:spTree>
    <p:extLst>
      <p:ext uri="{BB962C8B-B14F-4D97-AF65-F5344CB8AC3E}">
        <p14:creationId xmlns:p14="http://schemas.microsoft.com/office/powerpoint/2010/main" val="434858926"/>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par>
                          <p:cTn id="12" fill="hold">
                            <p:stCondLst>
                              <p:cond delay="8450"/>
                            </p:stCondLst>
                            <p:childTnLst>
                              <p:par>
                                <p:cTn id="13" presetID="41" presetClass="entr" presetSubtype="0" fill="hold" grpId="0" nodeType="afterEffect">
                                  <p:stCondLst>
                                    <p:cond delay="0"/>
                                  </p:stCondLst>
                                  <p:iterate type="lt">
                                    <p:tmPct val="10000"/>
                                  </p:iterate>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17"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rot="10800000">
            <a:off x="0" y="0"/>
            <a:ext cx="2120900" cy="2222500"/>
          </a:xfrm>
          <a:prstGeom prst="rect">
            <a:avLst/>
          </a:prstGeom>
          <a:noFill/>
          <a:ln w="9525">
            <a:noFill/>
            <a:miter lim="800000"/>
            <a:headEnd/>
            <a:tailEnd/>
          </a:ln>
        </p:spPr>
      </p:pic>
      <p:sp>
        <p:nvSpPr>
          <p:cNvPr id="2" name="Title 1"/>
          <p:cNvSpPr>
            <a:spLocks noGrp="1"/>
          </p:cNvSpPr>
          <p:nvPr>
            <p:ph type="title"/>
          </p:nvPr>
        </p:nvSpPr>
        <p:spPr>
          <a:xfrm>
            <a:off x="2120900" y="260648"/>
            <a:ext cx="6886478" cy="1143000"/>
          </a:xfrm>
          <a:ln>
            <a:solidFill>
              <a:schemeClr val="tx1"/>
            </a:solidFill>
          </a:ln>
        </p:spPr>
        <p:txBody>
          <a:bodyPr>
            <a:normAutofit fontScale="90000"/>
          </a:bodyPr>
          <a:lstStyle/>
          <a:p>
            <a:r>
              <a:rPr lang="en-ZA" dirty="0"/>
              <a:t>See if you can answer the following questions:</a:t>
            </a:r>
          </a:p>
        </p:txBody>
      </p:sp>
      <p:pic>
        <p:nvPicPr>
          <p:cNvPr id="5" name="Picture 3"/>
          <p:cNvPicPr>
            <a:picLocks noChangeAspect="1" noChangeArrowheads="1"/>
          </p:cNvPicPr>
          <p:nvPr/>
        </p:nvPicPr>
        <p:blipFill>
          <a:blip r:embed="rId3" cstate="print"/>
          <a:srcRect/>
          <a:stretch>
            <a:fillRect/>
          </a:stretch>
        </p:blipFill>
        <p:spPr bwMode="auto">
          <a:xfrm>
            <a:off x="6689829" y="4286264"/>
            <a:ext cx="2454171" cy="2571736"/>
          </a:xfrm>
          <a:prstGeom prst="rect">
            <a:avLst/>
          </a:prstGeom>
          <a:noFill/>
          <a:ln w="9525">
            <a:noFill/>
            <a:miter lim="800000"/>
            <a:headEnd/>
            <a:tailEnd/>
          </a:ln>
        </p:spPr>
      </p:pic>
      <p:sp>
        <p:nvSpPr>
          <p:cNvPr id="3" name="Content Placeholder 2"/>
          <p:cNvSpPr>
            <a:spLocks noGrp="1"/>
          </p:cNvSpPr>
          <p:nvPr>
            <p:ph idx="1"/>
          </p:nvPr>
        </p:nvSpPr>
        <p:spPr>
          <a:xfrm>
            <a:off x="179512" y="2222501"/>
            <a:ext cx="8229600" cy="3412976"/>
          </a:xfrm>
        </p:spPr>
        <p:txBody>
          <a:bodyPr/>
          <a:lstStyle/>
          <a:p>
            <a:pPr lvl="0"/>
            <a:r>
              <a:rPr lang="en-ZA" dirty="0"/>
              <a:t>How do I know what the subject is?</a:t>
            </a:r>
          </a:p>
          <a:p>
            <a:pPr lvl="0"/>
            <a:r>
              <a:rPr lang="en-ZA" dirty="0"/>
              <a:t>How do I identify the verbs?</a:t>
            </a:r>
          </a:p>
          <a:p>
            <a:pPr lvl="0"/>
            <a:r>
              <a:rPr lang="en-ZA" dirty="0"/>
              <a:t>How do I distinguish between the different adverbs?</a:t>
            </a:r>
          </a:p>
          <a:p>
            <a:pPr lvl="0"/>
            <a:r>
              <a:rPr lang="en-ZA" dirty="0"/>
              <a:t>What is the difference between the subject and the object?</a:t>
            </a:r>
          </a:p>
          <a:p>
            <a:endParaRPr lang="en-ZA"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72401" y="1556791"/>
            <a:ext cx="957744" cy="18560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4647" y="5572132"/>
            <a:ext cx="1088671" cy="10886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88051" y="5090943"/>
            <a:ext cx="1457725" cy="14780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9267" y="315912"/>
            <a:ext cx="1590675" cy="159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97719" y="5245821"/>
            <a:ext cx="2057827" cy="1339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5679969"/>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par>
                          <p:cTn id="31" fill="hold">
                            <p:stCondLst>
                              <p:cond delay="500"/>
                            </p:stCondLst>
                            <p:childTnLst>
                              <p:par>
                                <p:cTn id="32" presetID="53" presetClass="entr" presetSubtype="16" fill="hold" nodeType="afterEffect">
                                  <p:stCondLst>
                                    <p:cond delay="0"/>
                                  </p:stCondLst>
                                  <p:childTnLst>
                                    <p:set>
                                      <p:cBhvr>
                                        <p:cTn id="33" dur="1" fill="hold">
                                          <p:stCondLst>
                                            <p:cond delay="0"/>
                                          </p:stCondLst>
                                        </p:cTn>
                                        <p:tgtEl>
                                          <p:spTgt spid="1026"/>
                                        </p:tgtEl>
                                        <p:attrNameLst>
                                          <p:attrName>style.visibility</p:attrName>
                                        </p:attrNameLst>
                                      </p:cBhvr>
                                      <p:to>
                                        <p:strVal val="visible"/>
                                      </p:to>
                                    </p:set>
                                    <p:anim calcmode="lin" valueType="num">
                                      <p:cBhvr>
                                        <p:cTn id="34" dur="500" fill="hold"/>
                                        <p:tgtEl>
                                          <p:spTgt spid="1026"/>
                                        </p:tgtEl>
                                        <p:attrNameLst>
                                          <p:attrName>ppt_w</p:attrName>
                                        </p:attrNameLst>
                                      </p:cBhvr>
                                      <p:tavLst>
                                        <p:tav tm="0">
                                          <p:val>
                                            <p:fltVal val="0"/>
                                          </p:val>
                                        </p:tav>
                                        <p:tav tm="100000">
                                          <p:val>
                                            <p:strVal val="#ppt_w"/>
                                          </p:val>
                                        </p:tav>
                                      </p:tavLst>
                                    </p:anim>
                                    <p:anim calcmode="lin" valueType="num">
                                      <p:cBhvr>
                                        <p:cTn id="35" dur="500" fill="hold"/>
                                        <p:tgtEl>
                                          <p:spTgt spid="1026"/>
                                        </p:tgtEl>
                                        <p:attrNameLst>
                                          <p:attrName>ppt_h</p:attrName>
                                        </p:attrNameLst>
                                      </p:cBhvr>
                                      <p:tavLst>
                                        <p:tav tm="0">
                                          <p:val>
                                            <p:fltVal val="0"/>
                                          </p:val>
                                        </p:tav>
                                        <p:tav tm="100000">
                                          <p:val>
                                            <p:strVal val="#ppt_h"/>
                                          </p:val>
                                        </p:tav>
                                      </p:tavLst>
                                    </p:anim>
                                    <p:animEffect transition="in" filter="fade">
                                      <p:cBhvr>
                                        <p:cTn id="36" dur="500"/>
                                        <p:tgtEl>
                                          <p:spTgt spid="1026"/>
                                        </p:tgtEl>
                                      </p:cBhvr>
                                    </p:animEffect>
                                  </p:childTnLst>
                                </p:cTn>
                              </p:par>
                            </p:childTnLst>
                          </p:cTn>
                        </p:par>
                        <p:par>
                          <p:cTn id="37" fill="hold">
                            <p:stCondLst>
                              <p:cond delay="1000"/>
                            </p:stCondLst>
                            <p:childTnLst>
                              <p:par>
                                <p:cTn id="38" presetID="53" presetClass="entr" presetSubtype="16" fill="hold" nodeType="afterEffect">
                                  <p:stCondLst>
                                    <p:cond delay="0"/>
                                  </p:stCondLst>
                                  <p:childTnLst>
                                    <p:set>
                                      <p:cBhvr>
                                        <p:cTn id="39" dur="1" fill="hold">
                                          <p:stCondLst>
                                            <p:cond delay="0"/>
                                          </p:stCondLst>
                                        </p:cTn>
                                        <p:tgtEl>
                                          <p:spTgt spid="1030"/>
                                        </p:tgtEl>
                                        <p:attrNameLst>
                                          <p:attrName>style.visibility</p:attrName>
                                        </p:attrNameLst>
                                      </p:cBhvr>
                                      <p:to>
                                        <p:strVal val="visible"/>
                                      </p:to>
                                    </p:set>
                                    <p:anim calcmode="lin" valueType="num">
                                      <p:cBhvr>
                                        <p:cTn id="40" dur="500" fill="hold"/>
                                        <p:tgtEl>
                                          <p:spTgt spid="1030"/>
                                        </p:tgtEl>
                                        <p:attrNameLst>
                                          <p:attrName>ppt_w</p:attrName>
                                        </p:attrNameLst>
                                      </p:cBhvr>
                                      <p:tavLst>
                                        <p:tav tm="0">
                                          <p:val>
                                            <p:fltVal val="0"/>
                                          </p:val>
                                        </p:tav>
                                        <p:tav tm="100000">
                                          <p:val>
                                            <p:strVal val="#ppt_w"/>
                                          </p:val>
                                        </p:tav>
                                      </p:tavLst>
                                    </p:anim>
                                    <p:anim calcmode="lin" valueType="num">
                                      <p:cBhvr>
                                        <p:cTn id="41" dur="500" fill="hold"/>
                                        <p:tgtEl>
                                          <p:spTgt spid="1030"/>
                                        </p:tgtEl>
                                        <p:attrNameLst>
                                          <p:attrName>ppt_h</p:attrName>
                                        </p:attrNameLst>
                                      </p:cBhvr>
                                      <p:tavLst>
                                        <p:tav tm="0">
                                          <p:val>
                                            <p:fltVal val="0"/>
                                          </p:val>
                                        </p:tav>
                                        <p:tav tm="100000">
                                          <p:val>
                                            <p:strVal val="#ppt_h"/>
                                          </p:val>
                                        </p:tav>
                                      </p:tavLst>
                                    </p:anim>
                                    <p:animEffect transition="in" filter="fade">
                                      <p:cBhvr>
                                        <p:cTn id="42" dur="500"/>
                                        <p:tgtEl>
                                          <p:spTgt spid="1030"/>
                                        </p:tgtEl>
                                      </p:cBhvr>
                                    </p:animEffect>
                                  </p:childTnLst>
                                </p:cTn>
                              </p:par>
                            </p:childTnLst>
                          </p:cTn>
                        </p:par>
                        <p:par>
                          <p:cTn id="43" fill="hold">
                            <p:stCondLst>
                              <p:cond delay="1500"/>
                            </p:stCondLst>
                            <p:childTnLst>
                              <p:par>
                                <p:cTn id="44" presetID="53" presetClass="entr" presetSubtype="16" fill="hold" nodeType="afterEffect">
                                  <p:stCondLst>
                                    <p:cond delay="0"/>
                                  </p:stCondLst>
                                  <p:childTnLst>
                                    <p:set>
                                      <p:cBhvr>
                                        <p:cTn id="45" dur="1" fill="hold">
                                          <p:stCondLst>
                                            <p:cond delay="0"/>
                                          </p:stCondLst>
                                        </p:cTn>
                                        <p:tgtEl>
                                          <p:spTgt spid="1029"/>
                                        </p:tgtEl>
                                        <p:attrNameLst>
                                          <p:attrName>style.visibility</p:attrName>
                                        </p:attrNameLst>
                                      </p:cBhvr>
                                      <p:to>
                                        <p:strVal val="visible"/>
                                      </p:to>
                                    </p:set>
                                    <p:anim calcmode="lin" valueType="num">
                                      <p:cBhvr>
                                        <p:cTn id="46" dur="500" fill="hold"/>
                                        <p:tgtEl>
                                          <p:spTgt spid="1029"/>
                                        </p:tgtEl>
                                        <p:attrNameLst>
                                          <p:attrName>ppt_w</p:attrName>
                                        </p:attrNameLst>
                                      </p:cBhvr>
                                      <p:tavLst>
                                        <p:tav tm="0">
                                          <p:val>
                                            <p:fltVal val="0"/>
                                          </p:val>
                                        </p:tav>
                                        <p:tav tm="100000">
                                          <p:val>
                                            <p:strVal val="#ppt_w"/>
                                          </p:val>
                                        </p:tav>
                                      </p:tavLst>
                                    </p:anim>
                                    <p:anim calcmode="lin" valueType="num">
                                      <p:cBhvr>
                                        <p:cTn id="47" dur="500" fill="hold"/>
                                        <p:tgtEl>
                                          <p:spTgt spid="1029"/>
                                        </p:tgtEl>
                                        <p:attrNameLst>
                                          <p:attrName>ppt_h</p:attrName>
                                        </p:attrNameLst>
                                      </p:cBhvr>
                                      <p:tavLst>
                                        <p:tav tm="0">
                                          <p:val>
                                            <p:fltVal val="0"/>
                                          </p:val>
                                        </p:tav>
                                        <p:tav tm="100000">
                                          <p:val>
                                            <p:strVal val="#ppt_h"/>
                                          </p:val>
                                        </p:tav>
                                      </p:tavLst>
                                    </p:anim>
                                    <p:animEffect transition="in" filter="fade">
                                      <p:cBhvr>
                                        <p:cTn id="48" dur="500"/>
                                        <p:tgtEl>
                                          <p:spTgt spid="1029"/>
                                        </p:tgtEl>
                                      </p:cBhvr>
                                    </p:animEffect>
                                  </p:childTnLst>
                                </p:cTn>
                              </p:par>
                            </p:childTnLst>
                          </p:cTn>
                        </p:par>
                        <p:par>
                          <p:cTn id="49" fill="hold">
                            <p:stCondLst>
                              <p:cond delay="2000"/>
                            </p:stCondLst>
                            <p:childTnLst>
                              <p:par>
                                <p:cTn id="50" presetID="53" presetClass="entr" presetSubtype="16" fill="hold" nodeType="afterEffect">
                                  <p:stCondLst>
                                    <p:cond delay="0"/>
                                  </p:stCondLst>
                                  <p:childTnLst>
                                    <p:set>
                                      <p:cBhvr>
                                        <p:cTn id="51" dur="1" fill="hold">
                                          <p:stCondLst>
                                            <p:cond delay="0"/>
                                          </p:stCondLst>
                                        </p:cTn>
                                        <p:tgtEl>
                                          <p:spTgt spid="1027"/>
                                        </p:tgtEl>
                                        <p:attrNameLst>
                                          <p:attrName>style.visibility</p:attrName>
                                        </p:attrNameLst>
                                      </p:cBhvr>
                                      <p:to>
                                        <p:strVal val="visible"/>
                                      </p:to>
                                    </p:set>
                                    <p:anim calcmode="lin" valueType="num">
                                      <p:cBhvr>
                                        <p:cTn id="52" dur="500" fill="hold"/>
                                        <p:tgtEl>
                                          <p:spTgt spid="1027"/>
                                        </p:tgtEl>
                                        <p:attrNameLst>
                                          <p:attrName>ppt_w</p:attrName>
                                        </p:attrNameLst>
                                      </p:cBhvr>
                                      <p:tavLst>
                                        <p:tav tm="0">
                                          <p:val>
                                            <p:fltVal val="0"/>
                                          </p:val>
                                        </p:tav>
                                        <p:tav tm="100000">
                                          <p:val>
                                            <p:strVal val="#ppt_w"/>
                                          </p:val>
                                        </p:tav>
                                      </p:tavLst>
                                    </p:anim>
                                    <p:anim calcmode="lin" valueType="num">
                                      <p:cBhvr>
                                        <p:cTn id="53" dur="500" fill="hold"/>
                                        <p:tgtEl>
                                          <p:spTgt spid="1027"/>
                                        </p:tgtEl>
                                        <p:attrNameLst>
                                          <p:attrName>ppt_h</p:attrName>
                                        </p:attrNameLst>
                                      </p:cBhvr>
                                      <p:tavLst>
                                        <p:tav tm="0">
                                          <p:val>
                                            <p:fltVal val="0"/>
                                          </p:val>
                                        </p:tav>
                                        <p:tav tm="100000">
                                          <p:val>
                                            <p:strVal val="#ppt_h"/>
                                          </p:val>
                                        </p:tav>
                                      </p:tavLst>
                                    </p:anim>
                                    <p:animEffect transition="in" filter="fade">
                                      <p:cBhvr>
                                        <p:cTn id="54" dur="500"/>
                                        <p:tgtEl>
                                          <p:spTgt spid="1027"/>
                                        </p:tgtEl>
                                      </p:cBhvr>
                                    </p:animEffect>
                                  </p:childTnLst>
                                </p:cTn>
                              </p:par>
                            </p:childTnLst>
                          </p:cTn>
                        </p:par>
                        <p:par>
                          <p:cTn id="55" fill="hold">
                            <p:stCondLst>
                              <p:cond delay="2500"/>
                            </p:stCondLst>
                            <p:childTnLst>
                              <p:par>
                                <p:cTn id="56" presetID="53" presetClass="entr" presetSubtype="16" fill="hold" nodeType="afterEffect">
                                  <p:stCondLst>
                                    <p:cond delay="0"/>
                                  </p:stCondLst>
                                  <p:childTnLst>
                                    <p:set>
                                      <p:cBhvr>
                                        <p:cTn id="57" dur="1" fill="hold">
                                          <p:stCondLst>
                                            <p:cond delay="0"/>
                                          </p:stCondLst>
                                        </p:cTn>
                                        <p:tgtEl>
                                          <p:spTgt spid="1028"/>
                                        </p:tgtEl>
                                        <p:attrNameLst>
                                          <p:attrName>style.visibility</p:attrName>
                                        </p:attrNameLst>
                                      </p:cBhvr>
                                      <p:to>
                                        <p:strVal val="visible"/>
                                      </p:to>
                                    </p:set>
                                    <p:anim calcmode="lin" valueType="num">
                                      <p:cBhvr>
                                        <p:cTn id="58" dur="500" fill="hold"/>
                                        <p:tgtEl>
                                          <p:spTgt spid="1028"/>
                                        </p:tgtEl>
                                        <p:attrNameLst>
                                          <p:attrName>ppt_w</p:attrName>
                                        </p:attrNameLst>
                                      </p:cBhvr>
                                      <p:tavLst>
                                        <p:tav tm="0">
                                          <p:val>
                                            <p:fltVal val="0"/>
                                          </p:val>
                                        </p:tav>
                                        <p:tav tm="100000">
                                          <p:val>
                                            <p:strVal val="#ppt_w"/>
                                          </p:val>
                                        </p:tav>
                                      </p:tavLst>
                                    </p:anim>
                                    <p:anim calcmode="lin" valueType="num">
                                      <p:cBhvr>
                                        <p:cTn id="59" dur="500" fill="hold"/>
                                        <p:tgtEl>
                                          <p:spTgt spid="1028"/>
                                        </p:tgtEl>
                                        <p:attrNameLst>
                                          <p:attrName>ppt_h</p:attrName>
                                        </p:attrNameLst>
                                      </p:cBhvr>
                                      <p:tavLst>
                                        <p:tav tm="0">
                                          <p:val>
                                            <p:fltVal val="0"/>
                                          </p:val>
                                        </p:tav>
                                        <p:tav tm="100000">
                                          <p:val>
                                            <p:strVal val="#ppt_h"/>
                                          </p:val>
                                        </p:tav>
                                      </p:tavLst>
                                    </p:anim>
                                    <p:animEffect transition="in" filter="fade">
                                      <p:cBhvr>
                                        <p:cTn id="60"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320" y="1556792"/>
            <a:ext cx="3395160" cy="46862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4"/>
          <p:cNvPicPr>
            <a:picLocks noChangeAspect="1" noChangeArrowheads="1"/>
          </p:cNvPicPr>
          <p:nvPr/>
        </p:nvPicPr>
        <p:blipFill>
          <a:blip r:embed="rId4" cstate="print"/>
          <a:srcRect/>
          <a:stretch>
            <a:fillRect/>
          </a:stretch>
        </p:blipFill>
        <p:spPr bwMode="auto">
          <a:xfrm rot="10800000">
            <a:off x="0" y="0"/>
            <a:ext cx="2120900" cy="2222500"/>
          </a:xfrm>
          <a:prstGeom prst="rect">
            <a:avLst/>
          </a:prstGeom>
          <a:noFill/>
          <a:ln w="9525">
            <a:noFill/>
            <a:miter lim="800000"/>
            <a:headEnd/>
            <a:tailEnd/>
          </a:ln>
        </p:spPr>
      </p:pic>
      <p:pic>
        <p:nvPicPr>
          <p:cNvPr id="5" name="Picture 3"/>
          <p:cNvPicPr>
            <a:picLocks noChangeAspect="1" noChangeArrowheads="1"/>
          </p:cNvPicPr>
          <p:nvPr/>
        </p:nvPicPr>
        <p:blipFill>
          <a:blip r:embed="rId4" cstate="print"/>
          <a:srcRect/>
          <a:stretch>
            <a:fillRect/>
          </a:stretch>
        </p:blipFill>
        <p:spPr bwMode="auto">
          <a:xfrm>
            <a:off x="6689829" y="4286264"/>
            <a:ext cx="2454171" cy="2571736"/>
          </a:xfrm>
          <a:prstGeom prst="rect">
            <a:avLst/>
          </a:prstGeom>
          <a:noFill/>
          <a:ln w="9525">
            <a:noFill/>
            <a:miter lim="800000"/>
            <a:headEnd/>
            <a:tailEnd/>
          </a:ln>
        </p:spPr>
      </p:pic>
      <p:sp>
        <p:nvSpPr>
          <p:cNvPr id="7" name="Rounded Rectangular Callout 6"/>
          <p:cNvSpPr/>
          <p:nvPr/>
        </p:nvSpPr>
        <p:spPr>
          <a:xfrm>
            <a:off x="4409788" y="175146"/>
            <a:ext cx="4392488" cy="1872208"/>
          </a:xfrm>
          <a:prstGeom prst="wedgeRoundRectCallout">
            <a:avLst>
              <a:gd name="adj1" fmla="val -77334"/>
              <a:gd name="adj2" fmla="val 86920"/>
              <a:gd name="adj3" fmla="val 16667"/>
            </a:avLst>
          </a:prstGeom>
          <a:solidFill>
            <a:srgbClr val="ED27D1"/>
          </a:solidFill>
        </p:spPr>
        <p:style>
          <a:lnRef idx="3">
            <a:schemeClr val="lt1"/>
          </a:lnRef>
          <a:fillRef idx="1">
            <a:schemeClr val="accent3"/>
          </a:fillRef>
          <a:effectRef idx="1">
            <a:schemeClr val="accent3"/>
          </a:effectRef>
          <a:fontRef idx="minor">
            <a:schemeClr val="lt1"/>
          </a:fontRef>
        </p:style>
        <p:txBody>
          <a:bodyPr rtlCol="0" anchor="ctr"/>
          <a:lstStyle/>
          <a:p>
            <a:pPr algn="ctr"/>
            <a:r>
              <a:rPr lang="en-ZA" sz="3200" dirty="0"/>
              <a:t>If you knew STOMPI you could have answered the questions quite easily!</a:t>
            </a:r>
          </a:p>
        </p:txBody>
      </p:sp>
      <p:sp>
        <p:nvSpPr>
          <p:cNvPr id="9" name="Rounded Rectangular Callout 8"/>
          <p:cNvSpPr/>
          <p:nvPr/>
        </p:nvSpPr>
        <p:spPr>
          <a:xfrm>
            <a:off x="4283968" y="3573016"/>
            <a:ext cx="4392488" cy="1872208"/>
          </a:xfrm>
          <a:prstGeom prst="wedgeRoundRectCallout">
            <a:avLst>
              <a:gd name="adj1" fmla="val -76998"/>
              <a:gd name="adj2" fmla="val -72994"/>
              <a:gd name="adj3" fmla="val 16667"/>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ZA" sz="3200" dirty="0"/>
              <a:t>Let’s look at the different parts of STOMPI on their own! </a:t>
            </a:r>
          </a:p>
        </p:txBody>
      </p:sp>
    </p:spTree>
    <p:extLst>
      <p:ext uri="{BB962C8B-B14F-4D97-AF65-F5344CB8AC3E}">
        <p14:creationId xmlns:p14="http://schemas.microsoft.com/office/powerpoint/2010/main" val="3195679969"/>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nodeType="afterEffect">
                                  <p:stCondLst>
                                    <p:cond delay="0"/>
                                  </p:stCondLst>
                                  <p:childTnLst>
                                    <p:animRot by="120000">
                                      <p:cBhvr>
                                        <p:cTn id="6" dur="200" fill="hold">
                                          <p:stCondLst>
                                            <p:cond delay="0"/>
                                          </p:stCondLst>
                                        </p:cTn>
                                        <p:tgtEl>
                                          <p:spTgt spid="2050"/>
                                        </p:tgtEl>
                                        <p:attrNameLst>
                                          <p:attrName>r</p:attrName>
                                        </p:attrNameLst>
                                      </p:cBhvr>
                                    </p:animRot>
                                    <p:animRot by="-240000">
                                      <p:cBhvr>
                                        <p:cTn id="7" dur="400" fill="hold">
                                          <p:stCondLst>
                                            <p:cond delay="400"/>
                                          </p:stCondLst>
                                        </p:cTn>
                                        <p:tgtEl>
                                          <p:spTgt spid="2050"/>
                                        </p:tgtEl>
                                        <p:attrNameLst>
                                          <p:attrName>r</p:attrName>
                                        </p:attrNameLst>
                                      </p:cBhvr>
                                    </p:animRot>
                                    <p:animRot by="240000">
                                      <p:cBhvr>
                                        <p:cTn id="8" dur="400" fill="hold">
                                          <p:stCondLst>
                                            <p:cond delay="800"/>
                                          </p:stCondLst>
                                        </p:cTn>
                                        <p:tgtEl>
                                          <p:spTgt spid="2050"/>
                                        </p:tgtEl>
                                        <p:attrNameLst>
                                          <p:attrName>r</p:attrName>
                                        </p:attrNameLst>
                                      </p:cBhvr>
                                    </p:animRot>
                                    <p:animRot by="-240000">
                                      <p:cBhvr>
                                        <p:cTn id="9" dur="400" fill="hold">
                                          <p:stCondLst>
                                            <p:cond delay="1200"/>
                                          </p:stCondLst>
                                        </p:cTn>
                                        <p:tgtEl>
                                          <p:spTgt spid="2050"/>
                                        </p:tgtEl>
                                        <p:attrNameLst>
                                          <p:attrName>r</p:attrName>
                                        </p:attrNameLst>
                                      </p:cBhvr>
                                    </p:animRot>
                                    <p:animRot by="120000">
                                      <p:cBhvr>
                                        <p:cTn id="10" dur="400" fill="hold">
                                          <p:stCondLst>
                                            <p:cond delay="1600"/>
                                          </p:stCondLst>
                                        </p:cTn>
                                        <p:tgtEl>
                                          <p:spTgt spid="2050"/>
                                        </p:tgtEl>
                                        <p:attrNameLst>
                                          <p:attrName>r</p:attrName>
                                        </p:attrNameLst>
                                      </p:cBhvr>
                                    </p:animRot>
                                  </p:childTnLst>
                                </p:cTn>
                              </p:par>
                            </p:childTnLst>
                          </p:cTn>
                        </p:par>
                        <p:par>
                          <p:cTn id="11" fill="hold">
                            <p:stCondLst>
                              <p:cond delay="2000"/>
                            </p:stCondLst>
                            <p:childTnLst>
                              <p:par>
                                <p:cTn id="12" presetID="45" presetClass="entr" presetSubtype="0"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2000"/>
                                        <p:tgtEl>
                                          <p:spTgt spid="7"/>
                                        </p:tgtEl>
                                      </p:cBhvr>
                                    </p:animEffect>
                                    <p:anim calcmode="lin" valueType="num">
                                      <p:cBhvr>
                                        <p:cTn id="15" dur="2000" fill="hold"/>
                                        <p:tgtEl>
                                          <p:spTgt spid="7"/>
                                        </p:tgtEl>
                                        <p:attrNameLst>
                                          <p:attrName>ppt_w</p:attrName>
                                        </p:attrNameLst>
                                      </p:cBhvr>
                                      <p:tavLst>
                                        <p:tav tm="0" fmla="#ppt_w*sin(2.5*pi*$)">
                                          <p:val>
                                            <p:fltVal val="0"/>
                                          </p:val>
                                        </p:tav>
                                        <p:tav tm="100000">
                                          <p:val>
                                            <p:fltVal val="1"/>
                                          </p:val>
                                        </p:tav>
                                      </p:tavLst>
                                    </p:anim>
                                    <p:anim calcmode="lin" valueType="num">
                                      <p:cBhvr>
                                        <p:cTn id="16" dur="2000" fill="hold"/>
                                        <p:tgtEl>
                                          <p:spTgt spid="7"/>
                                        </p:tgtEl>
                                        <p:attrNameLst>
                                          <p:attrName>ppt_h</p:attrName>
                                        </p:attrNameLst>
                                      </p:cBhvr>
                                      <p:tavLst>
                                        <p:tav tm="0">
                                          <p:val>
                                            <p:strVal val="#ppt_h"/>
                                          </p:val>
                                        </p:tav>
                                        <p:tav tm="100000">
                                          <p:val>
                                            <p:strVal val="#ppt_h"/>
                                          </p:val>
                                        </p:tav>
                                      </p:tavLst>
                                    </p:anim>
                                  </p:childTnLst>
                                </p:cTn>
                              </p:par>
                            </p:childTnLst>
                          </p:cTn>
                        </p:par>
                        <p:par>
                          <p:cTn id="17" fill="hold">
                            <p:stCondLst>
                              <p:cond delay="4000"/>
                            </p:stCondLst>
                            <p:childTnLst>
                              <p:par>
                                <p:cTn id="18" presetID="45" presetClass="entr" presetSubtype="0"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2000"/>
                                        <p:tgtEl>
                                          <p:spTgt spid="9"/>
                                        </p:tgtEl>
                                      </p:cBhvr>
                                    </p:animEffect>
                                    <p:anim calcmode="lin" valueType="num">
                                      <p:cBhvr>
                                        <p:cTn id="21" dur="2000" fill="hold"/>
                                        <p:tgtEl>
                                          <p:spTgt spid="9"/>
                                        </p:tgtEl>
                                        <p:attrNameLst>
                                          <p:attrName>ppt_w</p:attrName>
                                        </p:attrNameLst>
                                      </p:cBhvr>
                                      <p:tavLst>
                                        <p:tav tm="0" fmla="#ppt_w*sin(2.5*pi*$)">
                                          <p:val>
                                            <p:fltVal val="0"/>
                                          </p:val>
                                        </p:tav>
                                        <p:tav tm="100000">
                                          <p:val>
                                            <p:fltVal val="1"/>
                                          </p:val>
                                        </p:tav>
                                      </p:tavLst>
                                    </p:anim>
                                    <p:anim calcmode="lin" valueType="num">
                                      <p:cBhvr>
                                        <p:cTn id="22" dur="20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3294</TotalTime>
  <Words>1697</Words>
  <Application>Microsoft Office PowerPoint</Application>
  <PresentationFormat>On-screen Show (4:3)</PresentationFormat>
  <Paragraphs>253</Paragraphs>
  <Slides>37</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37</vt:i4>
      </vt:variant>
    </vt:vector>
  </HeadingPairs>
  <TitlesOfParts>
    <vt:vector size="45" baseType="lpstr">
      <vt:lpstr>Algerian</vt:lpstr>
      <vt:lpstr>Arial</vt:lpstr>
      <vt:lpstr>Calibri</vt:lpstr>
      <vt:lpstr>Comic Sans MS</vt:lpstr>
      <vt:lpstr>Lucida Handwriting</vt:lpstr>
      <vt:lpstr>Wingdings</vt:lpstr>
      <vt:lpstr>Office Theme</vt:lpstr>
      <vt:lpstr>1_Office Theme</vt:lpstr>
      <vt:lpstr>      My      Sv1TOMPv2I            guide</vt:lpstr>
      <vt:lpstr>What is Sv1TOMPv2I?</vt:lpstr>
      <vt:lpstr>PowerPoint Presentation</vt:lpstr>
      <vt:lpstr>PowerPoint Presentation</vt:lpstr>
      <vt:lpstr>What does Sv1TOMPv2I stand for?</vt:lpstr>
      <vt:lpstr>PowerPoint Presentation</vt:lpstr>
      <vt:lpstr>How do you identify the different parts of  Sv1TOMPv2I in a sentence?</vt:lpstr>
      <vt:lpstr>See if you can answer the following questions: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Let us look at the following example:</vt:lpstr>
      <vt:lpstr>PowerPoint Presentation</vt:lpstr>
      <vt:lpstr>PowerPoint Presentation</vt:lpstr>
      <vt:lpstr>PowerPoint Presentation</vt:lpstr>
      <vt:lpstr>PowerPoint Presentation</vt:lpstr>
      <vt:lpstr>How do you analyse a sentence by using the Sv1TOMPv2I-method?</vt:lpstr>
      <vt:lpstr>PowerPoint Presentation</vt:lpstr>
      <vt:lpstr>PowerPoint Presentation</vt:lpstr>
      <vt:lpstr>PowerPoint Presentation</vt:lpstr>
      <vt:lpstr>PowerPoint Presentation</vt:lpstr>
      <vt:lpstr>Here is the three steps again:</vt:lpstr>
      <vt:lpstr>Now it is your turn to divide and conquer!!</vt:lpstr>
      <vt:lpstr>Remember and use the three steps!</vt:lpstr>
      <vt:lpstr>Memorandum</vt:lpstr>
      <vt:lpstr>Memorandum</vt:lpstr>
      <vt:lpstr>Memorandum</vt:lpstr>
      <vt:lpstr>Memorandum</vt:lpstr>
      <vt:lpstr>Memorandum</vt:lpstr>
      <vt:lpstr>With the next lesson we will look at a way to use STOMPI to start with different parts of a sentence. ***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Sv1TOMPv2I            gids</dc:title>
  <dc:creator>Marelize</dc:creator>
  <cp:lastModifiedBy>Marelize Swanepoel</cp:lastModifiedBy>
  <cp:revision>62</cp:revision>
  <dcterms:created xsi:type="dcterms:W3CDTF">2010-11-09T10:22:25Z</dcterms:created>
  <dcterms:modified xsi:type="dcterms:W3CDTF">2019-05-27T10:27:41Z</dcterms:modified>
</cp:coreProperties>
</file>